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9" r:id="rId2"/>
    <p:sldId id="263" r:id="rId3"/>
    <p:sldId id="265" r:id="rId4"/>
    <p:sldId id="262" r:id="rId5"/>
    <p:sldId id="266" r:id="rId6"/>
    <p:sldId id="264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B0F74-F504-49C0-94CA-02BEA84D8ED7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76F4AA-0779-49B9-9B93-676107D16E5B}">
      <dgm:prSet/>
      <dgm:spPr/>
      <dgm:t>
        <a:bodyPr/>
        <a:lstStyle/>
        <a:p>
          <a:r>
            <a:rPr lang="bg-BG" dirty="0">
              <a:solidFill>
                <a:schemeClr val="tx1"/>
              </a:solidFill>
            </a:rPr>
            <a:t>Дейностите са структурирани, като на всеки ученик е назначена конкретна роля (структурирана от учителя) ;</a:t>
          </a:r>
          <a:endParaRPr lang="en-US" dirty="0">
            <a:solidFill>
              <a:schemeClr val="tx1"/>
            </a:solidFill>
          </a:endParaRPr>
        </a:p>
      </dgm:t>
    </dgm:pt>
    <dgm:pt modelId="{B68EDA74-A51F-4DDB-BEA2-E9EA62FB8BC8}" type="parTrans" cxnId="{F53DF7F8-2AAE-4354-B2B7-85DAAF2A3CEA}">
      <dgm:prSet/>
      <dgm:spPr/>
      <dgm:t>
        <a:bodyPr/>
        <a:lstStyle/>
        <a:p>
          <a:endParaRPr lang="en-US"/>
        </a:p>
      </dgm:t>
    </dgm:pt>
    <dgm:pt modelId="{92D5524D-5217-471C-9031-26B0C927FF04}" type="sibTrans" cxnId="{F53DF7F8-2AAE-4354-B2B7-85DAAF2A3CEA}">
      <dgm:prSet/>
      <dgm:spPr/>
      <dgm:t>
        <a:bodyPr/>
        <a:lstStyle/>
        <a:p>
          <a:endParaRPr lang="en-US"/>
        </a:p>
      </dgm:t>
    </dgm:pt>
    <dgm:pt modelId="{C566C914-852A-4FFF-B5E4-DAEB411CED68}">
      <dgm:prSet/>
      <dgm:spPr/>
      <dgm:t>
        <a:bodyPr/>
        <a:lstStyle/>
        <a:p>
          <a:r>
            <a:rPr lang="bg-BG" dirty="0">
              <a:solidFill>
                <a:schemeClr val="tx1"/>
              </a:solidFill>
            </a:rPr>
            <a:t>Учителите предоставят информация, която учениците да четат и анализират (или уведомяват учениците къде може да се намери тази информация); </a:t>
          </a:r>
          <a:endParaRPr lang="en-US" dirty="0">
            <a:solidFill>
              <a:schemeClr val="tx1"/>
            </a:solidFill>
          </a:endParaRPr>
        </a:p>
      </dgm:t>
    </dgm:pt>
    <dgm:pt modelId="{71B83897-8FA1-49DE-BC7D-85289DBAC754}" type="parTrans" cxnId="{DB0032C8-3957-49A0-83D6-846987C00228}">
      <dgm:prSet/>
      <dgm:spPr/>
      <dgm:t>
        <a:bodyPr/>
        <a:lstStyle/>
        <a:p>
          <a:endParaRPr lang="en-US"/>
        </a:p>
      </dgm:t>
    </dgm:pt>
    <dgm:pt modelId="{55E8A5B6-2666-4220-AB9C-2903E5DA4127}" type="sibTrans" cxnId="{DB0032C8-3957-49A0-83D6-846987C00228}">
      <dgm:prSet/>
      <dgm:spPr/>
      <dgm:t>
        <a:bodyPr/>
        <a:lstStyle/>
        <a:p>
          <a:endParaRPr lang="en-US"/>
        </a:p>
      </dgm:t>
    </dgm:pt>
    <dgm:pt modelId="{AB987D65-8DBD-45CD-A8C0-B86B300B0AFB}">
      <dgm:prSet/>
      <dgm:spPr/>
      <dgm:t>
        <a:bodyPr/>
        <a:lstStyle/>
        <a:p>
          <a:r>
            <a:rPr lang="bg-BG" dirty="0">
              <a:solidFill>
                <a:schemeClr val="tx1"/>
              </a:solidFill>
            </a:rPr>
            <a:t>Учителите наблюдават, слушат и се намесват, когато е необходимо; </a:t>
          </a:r>
          <a:endParaRPr lang="en-US" dirty="0">
            <a:solidFill>
              <a:schemeClr val="tx1"/>
            </a:solidFill>
          </a:endParaRPr>
        </a:p>
      </dgm:t>
    </dgm:pt>
    <dgm:pt modelId="{903522C6-12FF-4170-96E0-CC07EE41364F}" type="parTrans" cxnId="{90B58DF5-493F-4BED-BAFE-10AB78551BB2}">
      <dgm:prSet/>
      <dgm:spPr/>
      <dgm:t>
        <a:bodyPr/>
        <a:lstStyle/>
        <a:p>
          <a:endParaRPr lang="en-US"/>
        </a:p>
      </dgm:t>
    </dgm:pt>
    <dgm:pt modelId="{57201373-97D2-4B2A-A537-334C55B70AA4}" type="sibTrans" cxnId="{90B58DF5-493F-4BED-BAFE-10AB78551BB2}">
      <dgm:prSet/>
      <dgm:spPr/>
      <dgm:t>
        <a:bodyPr/>
        <a:lstStyle/>
        <a:p>
          <a:endParaRPr lang="en-US"/>
        </a:p>
      </dgm:t>
    </dgm:pt>
    <dgm:pt modelId="{6F7751B6-19DE-42A5-9DE9-DE6446C6E4D9}">
      <dgm:prSet/>
      <dgm:spPr/>
      <dgm:t>
        <a:bodyPr/>
        <a:lstStyle/>
        <a:p>
          <a:r>
            <a:rPr lang="bg-BG" dirty="0">
              <a:solidFill>
                <a:schemeClr val="tx1"/>
              </a:solidFill>
            </a:rPr>
            <a:t>Учениците предават общата работа за оценка.</a:t>
          </a:r>
          <a:endParaRPr lang="en-US" dirty="0">
            <a:solidFill>
              <a:schemeClr val="tx1"/>
            </a:solidFill>
          </a:endParaRPr>
        </a:p>
      </dgm:t>
    </dgm:pt>
    <dgm:pt modelId="{36CAB202-214D-4F94-8E43-AEA5737E4A1E}" type="parTrans" cxnId="{165B4CF9-3852-4DA3-9A3F-6EEC2E37D288}">
      <dgm:prSet/>
      <dgm:spPr/>
      <dgm:t>
        <a:bodyPr/>
        <a:lstStyle/>
        <a:p>
          <a:endParaRPr lang="en-US"/>
        </a:p>
      </dgm:t>
    </dgm:pt>
    <dgm:pt modelId="{2C42330D-8FEA-45CF-A9A9-F970F8D39DBA}" type="sibTrans" cxnId="{165B4CF9-3852-4DA3-9A3F-6EEC2E37D288}">
      <dgm:prSet/>
      <dgm:spPr/>
      <dgm:t>
        <a:bodyPr/>
        <a:lstStyle/>
        <a:p>
          <a:endParaRPr lang="en-US"/>
        </a:p>
      </dgm:t>
    </dgm:pt>
    <dgm:pt modelId="{470EF6F8-13E3-4A1D-8387-2474033C5E60}" type="pres">
      <dgm:prSet presAssocID="{99DB0F74-F504-49C0-94CA-02BEA84D8ED7}" presName="outerComposite" presStyleCnt="0">
        <dgm:presLayoutVars>
          <dgm:chMax val="5"/>
          <dgm:dir/>
          <dgm:resizeHandles val="exact"/>
        </dgm:presLayoutVars>
      </dgm:prSet>
      <dgm:spPr/>
    </dgm:pt>
    <dgm:pt modelId="{78DC5A37-B594-4A00-8E34-266214D342E4}" type="pres">
      <dgm:prSet presAssocID="{99DB0F74-F504-49C0-94CA-02BEA84D8ED7}" presName="dummyMaxCanvas" presStyleCnt="0">
        <dgm:presLayoutVars/>
      </dgm:prSet>
      <dgm:spPr/>
    </dgm:pt>
    <dgm:pt modelId="{C7A92E6E-9412-43E7-BC81-DC636F1DD8C5}" type="pres">
      <dgm:prSet presAssocID="{99DB0F74-F504-49C0-94CA-02BEA84D8ED7}" presName="FourNodes_1" presStyleLbl="node1" presStyleIdx="0" presStyleCnt="4">
        <dgm:presLayoutVars>
          <dgm:bulletEnabled val="1"/>
        </dgm:presLayoutVars>
      </dgm:prSet>
      <dgm:spPr/>
    </dgm:pt>
    <dgm:pt modelId="{DF020EF0-8CFD-4A9D-B534-5ED491CD54BD}" type="pres">
      <dgm:prSet presAssocID="{99DB0F74-F504-49C0-94CA-02BEA84D8ED7}" presName="FourNodes_2" presStyleLbl="node1" presStyleIdx="1" presStyleCnt="4">
        <dgm:presLayoutVars>
          <dgm:bulletEnabled val="1"/>
        </dgm:presLayoutVars>
      </dgm:prSet>
      <dgm:spPr/>
    </dgm:pt>
    <dgm:pt modelId="{7C708185-F6EC-43F2-AF3E-A9C961EC2C0E}" type="pres">
      <dgm:prSet presAssocID="{99DB0F74-F504-49C0-94CA-02BEA84D8ED7}" presName="FourNodes_3" presStyleLbl="node1" presStyleIdx="2" presStyleCnt="4">
        <dgm:presLayoutVars>
          <dgm:bulletEnabled val="1"/>
        </dgm:presLayoutVars>
      </dgm:prSet>
      <dgm:spPr/>
    </dgm:pt>
    <dgm:pt modelId="{A7407845-AFE5-4692-8F18-E86542D61112}" type="pres">
      <dgm:prSet presAssocID="{99DB0F74-F504-49C0-94CA-02BEA84D8ED7}" presName="FourNodes_4" presStyleLbl="node1" presStyleIdx="3" presStyleCnt="4">
        <dgm:presLayoutVars>
          <dgm:bulletEnabled val="1"/>
        </dgm:presLayoutVars>
      </dgm:prSet>
      <dgm:spPr/>
    </dgm:pt>
    <dgm:pt modelId="{3E3A7153-5C85-4B43-B4F1-3C88A1E41A13}" type="pres">
      <dgm:prSet presAssocID="{99DB0F74-F504-49C0-94CA-02BEA84D8ED7}" presName="FourConn_1-2" presStyleLbl="fgAccFollowNode1" presStyleIdx="0" presStyleCnt="3">
        <dgm:presLayoutVars>
          <dgm:bulletEnabled val="1"/>
        </dgm:presLayoutVars>
      </dgm:prSet>
      <dgm:spPr/>
    </dgm:pt>
    <dgm:pt modelId="{C9989101-08CD-4E97-9EBC-76C9515780BD}" type="pres">
      <dgm:prSet presAssocID="{99DB0F74-F504-49C0-94CA-02BEA84D8ED7}" presName="FourConn_2-3" presStyleLbl="fgAccFollowNode1" presStyleIdx="1" presStyleCnt="3">
        <dgm:presLayoutVars>
          <dgm:bulletEnabled val="1"/>
        </dgm:presLayoutVars>
      </dgm:prSet>
      <dgm:spPr/>
    </dgm:pt>
    <dgm:pt modelId="{299888A8-665A-42E8-9BC3-E570081B9C36}" type="pres">
      <dgm:prSet presAssocID="{99DB0F74-F504-49C0-94CA-02BEA84D8ED7}" presName="FourConn_3-4" presStyleLbl="fgAccFollowNode1" presStyleIdx="2" presStyleCnt="3">
        <dgm:presLayoutVars>
          <dgm:bulletEnabled val="1"/>
        </dgm:presLayoutVars>
      </dgm:prSet>
      <dgm:spPr/>
    </dgm:pt>
    <dgm:pt modelId="{3FD662CE-B9D6-4EBB-9114-0FC59E931248}" type="pres">
      <dgm:prSet presAssocID="{99DB0F74-F504-49C0-94CA-02BEA84D8ED7}" presName="FourNodes_1_text" presStyleLbl="node1" presStyleIdx="3" presStyleCnt="4">
        <dgm:presLayoutVars>
          <dgm:bulletEnabled val="1"/>
        </dgm:presLayoutVars>
      </dgm:prSet>
      <dgm:spPr/>
    </dgm:pt>
    <dgm:pt modelId="{ADE7B743-E29F-4C8E-B3E0-E4A47D2C1C19}" type="pres">
      <dgm:prSet presAssocID="{99DB0F74-F504-49C0-94CA-02BEA84D8ED7}" presName="FourNodes_2_text" presStyleLbl="node1" presStyleIdx="3" presStyleCnt="4">
        <dgm:presLayoutVars>
          <dgm:bulletEnabled val="1"/>
        </dgm:presLayoutVars>
      </dgm:prSet>
      <dgm:spPr/>
    </dgm:pt>
    <dgm:pt modelId="{3ED3325A-C791-4E0E-B387-52F285640AD2}" type="pres">
      <dgm:prSet presAssocID="{99DB0F74-F504-49C0-94CA-02BEA84D8ED7}" presName="FourNodes_3_text" presStyleLbl="node1" presStyleIdx="3" presStyleCnt="4">
        <dgm:presLayoutVars>
          <dgm:bulletEnabled val="1"/>
        </dgm:presLayoutVars>
      </dgm:prSet>
      <dgm:spPr/>
    </dgm:pt>
    <dgm:pt modelId="{4BDE577C-D45F-42DD-A17B-9FB5201760FE}" type="pres">
      <dgm:prSet presAssocID="{99DB0F74-F504-49C0-94CA-02BEA84D8ED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7AEE509-5179-4608-A8CB-813E61F66B33}" type="presOf" srcId="{C566C914-852A-4FFF-B5E4-DAEB411CED68}" destId="{ADE7B743-E29F-4C8E-B3E0-E4A47D2C1C19}" srcOrd="1" destOrd="0" presId="urn:microsoft.com/office/officeart/2005/8/layout/vProcess5"/>
    <dgm:cxn modelId="{C5F2C33D-5BC5-4DE2-A05C-B4E4AB8B1686}" type="presOf" srcId="{6F7751B6-19DE-42A5-9DE9-DE6446C6E4D9}" destId="{A7407845-AFE5-4692-8F18-E86542D61112}" srcOrd="0" destOrd="0" presId="urn:microsoft.com/office/officeart/2005/8/layout/vProcess5"/>
    <dgm:cxn modelId="{95C0573F-B952-4C70-8F03-BD34BDDD7568}" type="presOf" srcId="{55E8A5B6-2666-4220-AB9C-2903E5DA4127}" destId="{C9989101-08CD-4E97-9EBC-76C9515780BD}" srcOrd="0" destOrd="0" presId="urn:microsoft.com/office/officeart/2005/8/layout/vProcess5"/>
    <dgm:cxn modelId="{83499560-378A-4824-9714-C6F46332AF34}" type="presOf" srcId="{99DB0F74-F504-49C0-94CA-02BEA84D8ED7}" destId="{470EF6F8-13E3-4A1D-8387-2474033C5E60}" srcOrd="0" destOrd="0" presId="urn:microsoft.com/office/officeart/2005/8/layout/vProcess5"/>
    <dgm:cxn modelId="{3C33894C-1CCA-4F95-8B44-4AFC58FA8608}" type="presOf" srcId="{AB987D65-8DBD-45CD-A8C0-B86B300B0AFB}" destId="{3ED3325A-C791-4E0E-B387-52F285640AD2}" srcOrd="1" destOrd="0" presId="urn:microsoft.com/office/officeart/2005/8/layout/vProcess5"/>
    <dgm:cxn modelId="{58BC389B-2703-4CFC-A1D9-C9A63CE7A265}" type="presOf" srcId="{B076F4AA-0779-49B9-9B93-676107D16E5B}" destId="{C7A92E6E-9412-43E7-BC81-DC636F1DD8C5}" srcOrd="0" destOrd="0" presId="urn:microsoft.com/office/officeart/2005/8/layout/vProcess5"/>
    <dgm:cxn modelId="{D74363A9-BA3E-4B2B-8661-B41753158938}" type="presOf" srcId="{6F7751B6-19DE-42A5-9DE9-DE6446C6E4D9}" destId="{4BDE577C-D45F-42DD-A17B-9FB5201760FE}" srcOrd="1" destOrd="0" presId="urn:microsoft.com/office/officeart/2005/8/layout/vProcess5"/>
    <dgm:cxn modelId="{816A94B1-8BCC-486A-A266-B3CCA6BC7BDD}" type="presOf" srcId="{57201373-97D2-4B2A-A537-334C55B70AA4}" destId="{299888A8-665A-42E8-9BC3-E570081B9C36}" srcOrd="0" destOrd="0" presId="urn:microsoft.com/office/officeart/2005/8/layout/vProcess5"/>
    <dgm:cxn modelId="{6A0EB5BA-7600-43CA-A5F3-4DB18F31377E}" type="presOf" srcId="{B076F4AA-0779-49B9-9B93-676107D16E5B}" destId="{3FD662CE-B9D6-4EBB-9114-0FC59E931248}" srcOrd="1" destOrd="0" presId="urn:microsoft.com/office/officeart/2005/8/layout/vProcess5"/>
    <dgm:cxn modelId="{DB0032C8-3957-49A0-83D6-846987C00228}" srcId="{99DB0F74-F504-49C0-94CA-02BEA84D8ED7}" destId="{C566C914-852A-4FFF-B5E4-DAEB411CED68}" srcOrd="1" destOrd="0" parTransId="{71B83897-8FA1-49DE-BC7D-85289DBAC754}" sibTransId="{55E8A5B6-2666-4220-AB9C-2903E5DA4127}"/>
    <dgm:cxn modelId="{8DD52CD4-9002-485B-87F7-A614F625B340}" type="presOf" srcId="{AB987D65-8DBD-45CD-A8C0-B86B300B0AFB}" destId="{7C708185-F6EC-43F2-AF3E-A9C961EC2C0E}" srcOrd="0" destOrd="0" presId="urn:microsoft.com/office/officeart/2005/8/layout/vProcess5"/>
    <dgm:cxn modelId="{101DB5DB-9C50-484F-8E16-C0C2FC2DA07A}" type="presOf" srcId="{C566C914-852A-4FFF-B5E4-DAEB411CED68}" destId="{DF020EF0-8CFD-4A9D-B534-5ED491CD54BD}" srcOrd="0" destOrd="0" presId="urn:microsoft.com/office/officeart/2005/8/layout/vProcess5"/>
    <dgm:cxn modelId="{D3A367F2-277E-4691-94CE-186D14FFC6D7}" type="presOf" srcId="{92D5524D-5217-471C-9031-26B0C927FF04}" destId="{3E3A7153-5C85-4B43-B4F1-3C88A1E41A13}" srcOrd="0" destOrd="0" presId="urn:microsoft.com/office/officeart/2005/8/layout/vProcess5"/>
    <dgm:cxn modelId="{90B58DF5-493F-4BED-BAFE-10AB78551BB2}" srcId="{99DB0F74-F504-49C0-94CA-02BEA84D8ED7}" destId="{AB987D65-8DBD-45CD-A8C0-B86B300B0AFB}" srcOrd="2" destOrd="0" parTransId="{903522C6-12FF-4170-96E0-CC07EE41364F}" sibTransId="{57201373-97D2-4B2A-A537-334C55B70AA4}"/>
    <dgm:cxn modelId="{F53DF7F8-2AAE-4354-B2B7-85DAAF2A3CEA}" srcId="{99DB0F74-F504-49C0-94CA-02BEA84D8ED7}" destId="{B076F4AA-0779-49B9-9B93-676107D16E5B}" srcOrd="0" destOrd="0" parTransId="{B68EDA74-A51F-4DDB-BEA2-E9EA62FB8BC8}" sibTransId="{92D5524D-5217-471C-9031-26B0C927FF04}"/>
    <dgm:cxn modelId="{165B4CF9-3852-4DA3-9A3F-6EEC2E37D288}" srcId="{99DB0F74-F504-49C0-94CA-02BEA84D8ED7}" destId="{6F7751B6-19DE-42A5-9DE9-DE6446C6E4D9}" srcOrd="3" destOrd="0" parTransId="{36CAB202-214D-4F94-8E43-AEA5737E4A1E}" sibTransId="{2C42330D-8FEA-45CF-A9A9-F970F8D39DBA}"/>
    <dgm:cxn modelId="{C5D874EA-1E66-46ED-B1A8-84F5738D0E93}" type="presParOf" srcId="{470EF6F8-13E3-4A1D-8387-2474033C5E60}" destId="{78DC5A37-B594-4A00-8E34-266214D342E4}" srcOrd="0" destOrd="0" presId="urn:microsoft.com/office/officeart/2005/8/layout/vProcess5"/>
    <dgm:cxn modelId="{4E88AA7F-584C-472D-9520-F38EC8548336}" type="presParOf" srcId="{470EF6F8-13E3-4A1D-8387-2474033C5E60}" destId="{C7A92E6E-9412-43E7-BC81-DC636F1DD8C5}" srcOrd="1" destOrd="0" presId="urn:microsoft.com/office/officeart/2005/8/layout/vProcess5"/>
    <dgm:cxn modelId="{01EC7AF7-962A-4F3F-8251-EE74174A35F0}" type="presParOf" srcId="{470EF6F8-13E3-4A1D-8387-2474033C5E60}" destId="{DF020EF0-8CFD-4A9D-B534-5ED491CD54BD}" srcOrd="2" destOrd="0" presId="urn:microsoft.com/office/officeart/2005/8/layout/vProcess5"/>
    <dgm:cxn modelId="{4164E766-A493-4534-A234-1A862920BF70}" type="presParOf" srcId="{470EF6F8-13E3-4A1D-8387-2474033C5E60}" destId="{7C708185-F6EC-43F2-AF3E-A9C961EC2C0E}" srcOrd="3" destOrd="0" presId="urn:microsoft.com/office/officeart/2005/8/layout/vProcess5"/>
    <dgm:cxn modelId="{4332D6A1-2587-4741-9E59-9D8B0254767D}" type="presParOf" srcId="{470EF6F8-13E3-4A1D-8387-2474033C5E60}" destId="{A7407845-AFE5-4692-8F18-E86542D61112}" srcOrd="4" destOrd="0" presId="urn:microsoft.com/office/officeart/2005/8/layout/vProcess5"/>
    <dgm:cxn modelId="{BE5BEAFA-F2E3-4CAF-83CF-E8D7BEB7D841}" type="presParOf" srcId="{470EF6F8-13E3-4A1D-8387-2474033C5E60}" destId="{3E3A7153-5C85-4B43-B4F1-3C88A1E41A13}" srcOrd="5" destOrd="0" presId="urn:microsoft.com/office/officeart/2005/8/layout/vProcess5"/>
    <dgm:cxn modelId="{CCA0F844-9499-4EFC-9A49-2E374BA7A0FD}" type="presParOf" srcId="{470EF6F8-13E3-4A1D-8387-2474033C5E60}" destId="{C9989101-08CD-4E97-9EBC-76C9515780BD}" srcOrd="6" destOrd="0" presId="urn:microsoft.com/office/officeart/2005/8/layout/vProcess5"/>
    <dgm:cxn modelId="{9FCCF615-4697-4BC5-9788-CEE3F67A7F5B}" type="presParOf" srcId="{470EF6F8-13E3-4A1D-8387-2474033C5E60}" destId="{299888A8-665A-42E8-9BC3-E570081B9C36}" srcOrd="7" destOrd="0" presId="urn:microsoft.com/office/officeart/2005/8/layout/vProcess5"/>
    <dgm:cxn modelId="{BA8C795E-6208-46A0-88AB-2725FFF4E014}" type="presParOf" srcId="{470EF6F8-13E3-4A1D-8387-2474033C5E60}" destId="{3FD662CE-B9D6-4EBB-9114-0FC59E931248}" srcOrd="8" destOrd="0" presId="urn:microsoft.com/office/officeart/2005/8/layout/vProcess5"/>
    <dgm:cxn modelId="{3648A834-5164-4779-B36F-5CC5EBD7BA78}" type="presParOf" srcId="{470EF6F8-13E3-4A1D-8387-2474033C5E60}" destId="{ADE7B743-E29F-4C8E-B3E0-E4A47D2C1C19}" srcOrd="9" destOrd="0" presId="urn:microsoft.com/office/officeart/2005/8/layout/vProcess5"/>
    <dgm:cxn modelId="{61C277B3-216E-4A6F-8F00-3F3FF9549016}" type="presParOf" srcId="{470EF6F8-13E3-4A1D-8387-2474033C5E60}" destId="{3ED3325A-C791-4E0E-B387-52F285640AD2}" srcOrd="10" destOrd="0" presId="urn:microsoft.com/office/officeart/2005/8/layout/vProcess5"/>
    <dgm:cxn modelId="{0188E24F-CC0C-4839-9764-0C21ABD0E692}" type="presParOf" srcId="{470EF6F8-13E3-4A1D-8387-2474033C5E60}" destId="{4BDE577C-D45F-42DD-A17B-9FB5201760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1D95C-8051-4BC6-BB74-BEB616D18DE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9098B7-A7DB-4B44-8624-A9DE9BACA317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По-голямата част от учениците учат най-добре, когато са потопени в ученето, чрез взаимодействие и прилагане. </a:t>
          </a:r>
          <a:endParaRPr lang="en-US" dirty="0">
            <a:solidFill>
              <a:schemeClr val="tx1"/>
            </a:solidFill>
          </a:endParaRPr>
        </a:p>
      </dgm:t>
    </dgm:pt>
    <dgm:pt modelId="{2A6183CD-FA4A-42C8-9359-8606D501213F}" type="parTrans" cxnId="{5E6B76AA-21DE-4F27-818E-793BDF15F5ED}">
      <dgm:prSet/>
      <dgm:spPr/>
      <dgm:t>
        <a:bodyPr/>
        <a:lstStyle/>
        <a:p>
          <a:endParaRPr lang="en-US"/>
        </a:p>
      </dgm:t>
    </dgm:pt>
    <dgm:pt modelId="{2E8C218D-7F21-413B-876C-A76F9CB19686}" type="sibTrans" cxnId="{5E6B76AA-21DE-4F27-818E-793BDF15F5ED}">
      <dgm:prSet/>
      <dgm:spPr/>
      <dgm:t>
        <a:bodyPr/>
        <a:lstStyle/>
        <a:p>
          <a:endParaRPr lang="en-US"/>
        </a:p>
      </dgm:t>
    </dgm:pt>
    <dgm:pt modelId="{BE19E523-484C-4477-A1E1-A5DF389B4B7B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Учениците започват да разпознават, разбират и уважават културните различия и различните гледни точки.</a:t>
          </a:r>
          <a:endParaRPr lang="en-US" dirty="0">
            <a:solidFill>
              <a:schemeClr val="tx1"/>
            </a:solidFill>
          </a:endParaRPr>
        </a:p>
      </dgm:t>
    </dgm:pt>
    <dgm:pt modelId="{94CFBF73-6DCF-4BEC-B46E-AA580B808ECC}" type="parTrans" cxnId="{6C3C34AB-BFC9-4659-A6E9-5DAAC372D2E2}">
      <dgm:prSet/>
      <dgm:spPr/>
      <dgm:t>
        <a:bodyPr/>
        <a:lstStyle/>
        <a:p>
          <a:endParaRPr lang="en-US"/>
        </a:p>
      </dgm:t>
    </dgm:pt>
    <dgm:pt modelId="{4D09E2DD-0889-4DD6-9368-9EDD84466EEB}" type="sibTrans" cxnId="{6C3C34AB-BFC9-4659-A6E9-5DAAC372D2E2}">
      <dgm:prSet/>
      <dgm:spPr/>
      <dgm:t>
        <a:bodyPr/>
        <a:lstStyle/>
        <a:p>
          <a:endParaRPr lang="en-US"/>
        </a:p>
      </dgm:t>
    </dgm:pt>
    <dgm:pt modelId="{6E182EFF-BE55-48A8-8B13-F08490DC96FA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Производителността е подобрена. </a:t>
          </a:r>
          <a:endParaRPr lang="en-US" dirty="0">
            <a:solidFill>
              <a:schemeClr val="tx1"/>
            </a:solidFill>
          </a:endParaRPr>
        </a:p>
      </dgm:t>
    </dgm:pt>
    <dgm:pt modelId="{458D8AC2-D9E7-4329-B2DD-5247AF9B0C62}" type="parTrans" cxnId="{45A8CCA2-9C0C-4096-9FDB-23E0854445EC}">
      <dgm:prSet/>
      <dgm:spPr/>
      <dgm:t>
        <a:bodyPr/>
        <a:lstStyle/>
        <a:p>
          <a:endParaRPr lang="en-US"/>
        </a:p>
      </dgm:t>
    </dgm:pt>
    <dgm:pt modelId="{95D45D52-902D-4F5D-AC8F-9580CED8F51D}" type="sibTrans" cxnId="{45A8CCA2-9C0C-4096-9FDB-23E0854445EC}">
      <dgm:prSet/>
      <dgm:spPr/>
      <dgm:t>
        <a:bodyPr/>
        <a:lstStyle/>
        <a:p>
          <a:endParaRPr lang="en-US"/>
        </a:p>
      </dgm:t>
    </dgm:pt>
    <dgm:pt modelId="{58CD0E5A-D9D8-4B6F-89B4-7805DDDC6D91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Груповата работа помага на ученици, които имат затруднения със социалните умения. Осигуряване на безопасно и структурирано пространство за взаимодействие с другите.</a:t>
          </a:r>
          <a:endParaRPr lang="en-US" dirty="0">
            <a:solidFill>
              <a:schemeClr val="tx1"/>
            </a:solidFill>
          </a:endParaRPr>
        </a:p>
      </dgm:t>
    </dgm:pt>
    <dgm:pt modelId="{E4A4C2F5-EDB6-453B-A0BE-D145B25C2FD4}" type="parTrans" cxnId="{8FFAAF82-4821-4551-B075-BFDC96562374}">
      <dgm:prSet/>
      <dgm:spPr/>
      <dgm:t>
        <a:bodyPr/>
        <a:lstStyle/>
        <a:p>
          <a:endParaRPr lang="en-US"/>
        </a:p>
      </dgm:t>
    </dgm:pt>
    <dgm:pt modelId="{A419AC73-F60F-4CB4-B8DC-4AF795F76E50}" type="sibTrans" cxnId="{8FFAAF82-4821-4551-B075-BFDC96562374}">
      <dgm:prSet/>
      <dgm:spPr/>
      <dgm:t>
        <a:bodyPr/>
        <a:lstStyle/>
        <a:p>
          <a:endParaRPr lang="en-US"/>
        </a:p>
      </dgm:t>
    </dgm:pt>
    <dgm:pt modelId="{63B6FA79-5579-4D8A-9C9B-4365C34DA616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Увереността е насърчена, като учениците могат да разпознаят и оценят важността на своя принос.</a:t>
          </a:r>
          <a:endParaRPr lang="en-US" dirty="0">
            <a:solidFill>
              <a:schemeClr val="tx1"/>
            </a:solidFill>
          </a:endParaRPr>
        </a:p>
      </dgm:t>
    </dgm:pt>
    <dgm:pt modelId="{B8F0D073-DFEC-42FA-94A1-CFD218A23A41}" type="parTrans" cxnId="{EFB24E3D-BDBB-4C01-8BB8-04B74FA003FA}">
      <dgm:prSet/>
      <dgm:spPr/>
      <dgm:t>
        <a:bodyPr/>
        <a:lstStyle/>
        <a:p>
          <a:endParaRPr lang="en-US"/>
        </a:p>
      </dgm:t>
    </dgm:pt>
    <dgm:pt modelId="{369F250D-35D6-4C92-91FA-84D6186B4BC5}" type="sibTrans" cxnId="{EFB24E3D-BDBB-4C01-8BB8-04B74FA003FA}">
      <dgm:prSet/>
      <dgm:spPr/>
      <dgm:t>
        <a:bodyPr/>
        <a:lstStyle/>
        <a:p>
          <a:endParaRPr lang="en-US"/>
        </a:p>
      </dgm:t>
    </dgm:pt>
    <dgm:pt modelId="{7FFAF355-672A-470E-90ED-0F3C232E1AE6}">
      <dgm:prSet/>
      <dgm:spPr/>
      <dgm:t>
        <a:bodyPr/>
        <a:lstStyle/>
        <a:p>
          <a:r>
            <a:rPr lang="bg-BG" b="0" i="0" dirty="0">
              <a:solidFill>
                <a:schemeClr val="tx1"/>
              </a:solidFill>
            </a:rPr>
            <a:t>Приобщаването се насърчава. Методите на сътрудничество/коопериране позволяват на всяко дете да работи според силните си страни.</a:t>
          </a:r>
          <a:endParaRPr lang="en-US" dirty="0">
            <a:solidFill>
              <a:schemeClr val="tx1"/>
            </a:solidFill>
          </a:endParaRPr>
        </a:p>
      </dgm:t>
    </dgm:pt>
    <dgm:pt modelId="{3478A63B-1EE3-4392-A0A1-520A254F80BD}" type="parTrans" cxnId="{AA8F6667-D8CA-4816-BA35-E77835A41657}">
      <dgm:prSet/>
      <dgm:spPr/>
      <dgm:t>
        <a:bodyPr/>
        <a:lstStyle/>
        <a:p>
          <a:endParaRPr lang="en-US"/>
        </a:p>
      </dgm:t>
    </dgm:pt>
    <dgm:pt modelId="{889D15B0-CC8A-4041-A06B-0C4121548452}" type="sibTrans" cxnId="{AA8F6667-D8CA-4816-BA35-E77835A41657}">
      <dgm:prSet/>
      <dgm:spPr/>
      <dgm:t>
        <a:bodyPr/>
        <a:lstStyle/>
        <a:p>
          <a:endParaRPr lang="en-US"/>
        </a:p>
      </dgm:t>
    </dgm:pt>
    <dgm:pt modelId="{DCA6D2D1-D4ED-4422-BFF4-B2401C0BB0AB}" type="pres">
      <dgm:prSet presAssocID="{9221D95C-8051-4BC6-BB74-BEB616D18DED}" presName="diagram" presStyleCnt="0">
        <dgm:presLayoutVars>
          <dgm:dir/>
          <dgm:resizeHandles val="exact"/>
        </dgm:presLayoutVars>
      </dgm:prSet>
      <dgm:spPr/>
    </dgm:pt>
    <dgm:pt modelId="{57047C49-19A0-47BB-91D6-CA0C0BA06F21}" type="pres">
      <dgm:prSet presAssocID="{AD9098B7-A7DB-4B44-8624-A9DE9BACA317}" presName="node" presStyleLbl="node1" presStyleIdx="0" presStyleCnt="6">
        <dgm:presLayoutVars>
          <dgm:bulletEnabled val="1"/>
        </dgm:presLayoutVars>
      </dgm:prSet>
      <dgm:spPr/>
    </dgm:pt>
    <dgm:pt modelId="{88254B41-FA22-4D34-B8A4-51FE9F325063}" type="pres">
      <dgm:prSet presAssocID="{2E8C218D-7F21-413B-876C-A76F9CB19686}" presName="sibTrans" presStyleCnt="0"/>
      <dgm:spPr/>
    </dgm:pt>
    <dgm:pt modelId="{754F40A9-0BDD-478F-9705-37B84D6DFF3C}" type="pres">
      <dgm:prSet presAssocID="{BE19E523-484C-4477-A1E1-A5DF389B4B7B}" presName="node" presStyleLbl="node1" presStyleIdx="1" presStyleCnt="6">
        <dgm:presLayoutVars>
          <dgm:bulletEnabled val="1"/>
        </dgm:presLayoutVars>
      </dgm:prSet>
      <dgm:spPr/>
    </dgm:pt>
    <dgm:pt modelId="{E7C34665-994D-48F0-AAF2-258522A925F4}" type="pres">
      <dgm:prSet presAssocID="{4D09E2DD-0889-4DD6-9368-9EDD84466EEB}" presName="sibTrans" presStyleCnt="0"/>
      <dgm:spPr/>
    </dgm:pt>
    <dgm:pt modelId="{EF17714D-D084-4E05-9BCE-7770BDD58CB2}" type="pres">
      <dgm:prSet presAssocID="{6E182EFF-BE55-48A8-8B13-F08490DC96FA}" presName="node" presStyleLbl="node1" presStyleIdx="2" presStyleCnt="6">
        <dgm:presLayoutVars>
          <dgm:bulletEnabled val="1"/>
        </dgm:presLayoutVars>
      </dgm:prSet>
      <dgm:spPr/>
    </dgm:pt>
    <dgm:pt modelId="{E347800F-CD0A-46E8-9AB5-E7D52AB848F2}" type="pres">
      <dgm:prSet presAssocID="{95D45D52-902D-4F5D-AC8F-9580CED8F51D}" presName="sibTrans" presStyleCnt="0"/>
      <dgm:spPr/>
    </dgm:pt>
    <dgm:pt modelId="{713257F5-EDA2-4EE2-9265-B2E5C2701C83}" type="pres">
      <dgm:prSet presAssocID="{58CD0E5A-D9D8-4B6F-89B4-7805DDDC6D91}" presName="node" presStyleLbl="node1" presStyleIdx="3" presStyleCnt="6">
        <dgm:presLayoutVars>
          <dgm:bulletEnabled val="1"/>
        </dgm:presLayoutVars>
      </dgm:prSet>
      <dgm:spPr/>
    </dgm:pt>
    <dgm:pt modelId="{2A175FDA-7223-4282-8E06-FFDAFF999231}" type="pres">
      <dgm:prSet presAssocID="{A419AC73-F60F-4CB4-B8DC-4AF795F76E50}" presName="sibTrans" presStyleCnt="0"/>
      <dgm:spPr/>
    </dgm:pt>
    <dgm:pt modelId="{886A941D-E175-401C-AF4D-5ED829C565E6}" type="pres">
      <dgm:prSet presAssocID="{63B6FA79-5579-4D8A-9C9B-4365C34DA616}" presName="node" presStyleLbl="node1" presStyleIdx="4" presStyleCnt="6">
        <dgm:presLayoutVars>
          <dgm:bulletEnabled val="1"/>
        </dgm:presLayoutVars>
      </dgm:prSet>
      <dgm:spPr/>
    </dgm:pt>
    <dgm:pt modelId="{B6B514E0-A5C4-45A8-9EEA-1D3591D42991}" type="pres">
      <dgm:prSet presAssocID="{369F250D-35D6-4C92-91FA-84D6186B4BC5}" presName="sibTrans" presStyleCnt="0"/>
      <dgm:spPr/>
    </dgm:pt>
    <dgm:pt modelId="{374F5CB5-1D7C-4262-A527-F909A8297DC4}" type="pres">
      <dgm:prSet presAssocID="{7FFAF355-672A-470E-90ED-0F3C232E1AE6}" presName="node" presStyleLbl="node1" presStyleIdx="5" presStyleCnt="6">
        <dgm:presLayoutVars>
          <dgm:bulletEnabled val="1"/>
        </dgm:presLayoutVars>
      </dgm:prSet>
      <dgm:spPr/>
    </dgm:pt>
  </dgm:ptLst>
  <dgm:cxnLst>
    <dgm:cxn modelId="{29EFA204-3E5F-40AE-AB79-6AA8E27DA08B}" type="presOf" srcId="{BE19E523-484C-4477-A1E1-A5DF389B4B7B}" destId="{754F40A9-0BDD-478F-9705-37B84D6DFF3C}" srcOrd="0" destOrd="0" presId="urn:microsoft.com/office/officeart/2005/8/layout/default"/>
    <dgm:cxn modelId="{5B15F217-5D30-45D4-9592-92D93F0A8191}" type="presOf" srcId="{7FFAF355-672A-470E-90ED-0F3C232E1AE6}" destId="{374F5CB5-1D7C-4262-A527-F909A8297DC4}" srcOrd="0" destOrd="0" presId="urn:microsoft.com/office/officeart/2005/8/layout/default"/>
    <dgm:cxn modelId="{580D322B-1969-4D0C-B7C1-59882110C5B7}" type="presOf" srcId="{9221D95C-8051-4BC6-BB74-BEB616D18DED}" destId="{DCA6D2D1-D4ED-4422-BFF4-B2401C0BB0AB}" srcOrd="0" destOrd="0" presId="urn:microsoft.com/office/officeart/2005/8/layout/default"/>
    <dgm:cxn modelId="{EFB24E3D-BDBB-4C01-8BB8-04B74FA003FA}" srcId="{9221D95C-8051-4BC6-BB74-BEB616D18DED}" destId="{63B6FA79-5579-4D8A-9C9B-4365C34DA616}" srcOrd="4" destOrd="0" parTransId="{B8F0D073-DFEC-42FA-94A1-CFD218A23A41}" sibTransId="{369F250D-35D6-4C92-91FA-84D6186B4BC5}"/>
    <dgm:cxn modelId="{AA8F6667-D8CA-4816-BA35-E77835A41657}" srcId="{9221D95C-8051-4BC6-BB74-BEB616D18DED}" destId="{7FFAF355-672A-470E-90ED-0F3C232E1AE6}" srcOrd="5" destOrd="0" parTransId="{3478A63B-1EE3-4392-A0A1-520A254F80BD}" sibTransId="{889D15B0-CC8A-4041-A06B-0C4121548452}"/>
    <dgm:cxn modelId="{8FFAAF82-4821-4551-B075-BFDC96562374}" srcId="{9221D95C-8051-4BC6-BB74-BEB616D18DED}" destId="{58CD0E5A-D9D8-4B6F-89B4-7805DDDC6D91}" srcOrd="3" destOrd="0" parTransId="{E4A4C2F5-EDB6-453B-A0BE-D145B25C2FD4}" sibTransId="{A419AC73-F60F-4CB4-B8DC-4AF795F76E50}"/>
    <dgm:cxn modelId="{D5FB7993-D7FF-4690-9EF8-B81D3A111C42}" type="presOf" srcId="{63B6FA79-5579-4D8A-9C9B-4365C34DA616}" destId="{886A941D-E175-401C-AF4D-5ED829C565E6}" srcOrd="0" destOrd="0" presId="urn:microsoft.com/office/officeart/2005/8/layout/default"/>
    <dgm:cxn modelId="{45A8CCA2-9C0C-4096-9FDB-23E0854445EC}" srcId="{9221D95C-8051-4BC6-BB74-BEB616D18DED}" destId="{6E182EFF-BE55-48A8-8B13-F08490DC96FA}" srcOrd="2" destOrd="0" parTransId="{458D8AC2-D9E7-4329-B2DD-5247AF9B0C62}" sibTransId="{95D45D52-902D-4F5D-AC8F-9580CED8F51D}"/>
    <dgm:cxn modelId="{5E6B76AA-21DE-4F27-818E-793BDF15F5ED}" srcId="{9221D95C-8051-4BC6-BB74-BEB616D18DED}" destId="{AD9098B7-A7DB-4B44-8624-A9DE9BACA317}" srcOrd="0" destOrd="0" parTransId="{2A6183CD-FA4A-42C8-9359-8606D501213F}" sibTransId="{2E8C218D-7F21-413B-876C-A76F9CB19686}"/>
    <dgm:cxn modelId="{6C3C34AB-BFC9-4659-A6E9-5DAAC372D2E2}" srcId="{9221D95C-8051-4BC6-BB74-BEB616D18DED}" destId="{BE19E523-484C-4477-A1E1-A5DF389B4B7B}" srcOrd="1" destOrd="0" parTransId="{94CFBF73-6DCF-4BEC-B46E-AA580B808ECC}" sibTransId="{4D09E2DD-0889-4DD6-9368-9EDD84466EEB}"/>
    <dgm:cxn modelId="{6A004CB5-CD71-4E9D-9532-80D9ACAA10FE}" type="presOf" srcId="{6E182EFF-BE55-48A8-8B13-F08490DC96FA}" destId="{EF17714D-D084-4E05-9BCE-7770BDD58CB2}" srcOrd="0" destOrd="0" presId="urn:microsoft.com/office/officeart/2005/8/layout/default"/>
    <dgm:cxn modelId="{B6DA71BF-2523-4DA4-9064-8EE1261494EF}" type="presOf" srcId="{58CD0E5A-D9D8-4B6F-89B4-7805DDDC6D91}" destId="{713257F5-EDA2-4EE2-9265-B2E5C2701C83}" srcOrd="0" destOrd="0" presId="urn:microsoft.com/office/officeart/2005/8/layout/default"/>
    <dgm:cxn modelId="{40C7ADE8-0C83-4C26-AF9F-37005DC25AA2}" type="presOf" srcId="{AD9098B7-A7DB-4B44-8624-A9DE9BACA317}" destId="{57047C49-19A0-47BB-91D6-CA0C0BA06F21}" srcOrd="0" destOrd="0" presId="urn:microsoft.com/office/officeart/2005/8/layout/default"/>
    <dgm:cxn modelId="{7C1B8712-61DF-4965-A5D5-098E62F9641E}" type="presParOf" srcId="{DCA6D2D1-D4ED-4422-BFF4-B2401C0BB0AB}" destId="{57047C49-19A0-47BB-91D6-CA0C0BA06F21}" srcOrd="0" destOrd="0" presId="urn:microsoft.com/office/officeart/2005/8/layout/default"/>
    <dgm:cxn modelId="{FD771AF4-A8D5-4BD5-BD1B-2DAC7EC79BF4}" type="presParOf" srcId="{DCA6D2D1-D4ED-4422-BFF4-B2401C0BB0AB}" destId="{88254B41-FA22-4D34-B8A4-51FE9F325063}" srcOrd="1" destOrd="0" presId="urn:microsoft.com/office/officeart/2005/8/layout/default"/>
    <dgm:cxn modelId="{B967F20B-4EA6-4B5D-8AFF-2C35C519AA7F}" type="presParOf" srcId="{DCA6D2D1-D4ED-4422-BFF4-B2401C0BB0AB}" destId="{754F40A9-0BDD-478F-9705-37B84D6DFF3C}" srcOrd="2" destOrd="0" presId="urn:microsoft.com/office/officeart/2005/8/layout/default"/>
    <dgm:cxn modelId="{4A4C48FE-E84A-4260-9919-09EFB6B0EB8D}" type="presParOf" srcId="{DCA6D2D1-D4ED-4422-BFF4-B2401C0BB0AB}" destId="{E7C34665-994D-48F0-AAF2-258522A925F4}" srcOrd="3" destOrd="0" presId="urn:microsoft.com/office/officeart/2005/8/layout/default"/>
    <dgm:cxn modelId="{71D007AF-CD75-4B70-8029-780C87C49421}" type="presParOf" srcId="{DCA6D2D1-D4ED-4422-BFF4-B2401C0BB0AB}" destId="{EF17714D-D084-4E05-9BCE-7770BDD58CB2}" srcOrd="4" destOrd="0" presId="urn:microsoft.com/office/officeart/2005/8/layout/default"/>
    <dgm:cxn modelId="{442305ED-995A-4D9C-A0EE-4616C02D22C0}" type="presParOf" srcId="{DCA6D2D1-D4ED-4422-BFF4-B2401C0BB0AB}" destId="{E347800F-CD0A-46E8-9AB5-E7D52AB848F2}" srcOrd="5" destOrd="0" presId="urn:microsoft.com/office/officeart/2005/8/layout/default"/>
    <dgm:cxn modelId="{D43B1352-41F7-4BD4-B1CF-4CC950E68468}" type="presParOf" srcId="{DCA6D2D1-D4ED-4422-BFF4-B2401C0BB0AB}" destId="{713257F5-EDA2-4EE2-9265-B2E5C2701C83}" srcOrd="6" destOrd="0" presId="urn:microsoft.com/office/officeart/2005/8/layout/default"/>
    <dgm:cxn modelId="{FD0FBA8C-3881-4CD7-9F43-46F828AAF676}" type="presParOf" srcId="{DCA6D2D1-D4ED-4422-BFF4-B2401C0BB0AB}" destId="{2A175FDA-7223-4282-8E06-FFDAFF999231}" srcOrd="7" destOrd="0" presId="urn:microsoft.com/office/officeart/2005/8/layout/default"/>
    <dgm:cxn modelId="{833FA4BD-1430-4718-B70D-0A36CF5A7407}" type="presParOf" srcId="{DCA6D2D1-D4ED-4422-BFF4-B2401C0BB0AB}" destId="{886A941D-E175-401C-AF4D-5ED829C565E6}" srcOrd="8" destOrd="0" presId="urn:microsoft.com/office/officeart/2005/8/layout/default"/>
    <dgm:cxn modelId="{1892B054-446E-49B3-8500-A2E07C700F67}" type="presParOf" srcId="{DCA6D2D1-D4ED-4422-BFF4-B2401C0BB0AB}" destId="{B6B514E0-A5C4-45A8-9EEA-1D3591D42991}" srcOrd="9" destOrd="0" presId="urn:microsoft.com/office/officeart/2005/8/layout/default"/>
    <dgm:cxn modelId="{51F1B422-4337-47B3-9441-B8CAB2B78C21}" type="presParOf" srcId="{DCA6D2D1-D4ED-4422-BFF4-B2401C0BB0AB}" destId="{374F5CB5-1D7C-4262-A527-F909A8297D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2E6E-9412-43E7-BC81-DC636F1DD8C5}">
      <dsp:nvSpPr>
        <dsp:cNvPr id="0" name=""/>
        <dsp:cNvSpPr/>
      </dsp:nvSpPr>
      <dsp:spPr>
        <a:xfrm>
          <a:off x="0" y="0"/>
          <a:ext cx="5392442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Дейностите са структурирани, като на всеки ученик е назначена конкретна роля (структурирана от учителя) ;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544" y="23544"/>
        <a:ext cx="4457081" cy="756779"/>
      </dsp:txXfrm>
    </dsp:sp>
    <dsp:sp modelId="{DF020EF0-8CFD-4A9D-B534-5ED491CD54BD}">
      <dsp:nvSpPr>
        <dsp:cNvPr id="0" name=""/>
        <dsp:cNvSpPr/>
      </dsp:nvSpPr>
      <dsp:spPr>
        <a:xfrm>
          <a:off x="451617" y="950024"/>
          <a:ext cx="5392442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97987"/>
                <a:satOff val="8241"/>
                <a:lumOff val="915"/>
                <a:alphaOff val="0"/>
                <a:tint val="96000"/>
                <a:lumMod val="102000"/>
              </a:schemeClr>
            </a:gs>
            <a:gs pos="100000">
              <a:schemeClr val="accent2">
                <a:hueOff val="-1197987"/>
                <a:satOff val="8241"/>
                <a:lumOff val="91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Учителите предоставят информация, която учениците да четат и анализират (или уведомяват учениците къде може да се намери тази информация);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5161" y="973568"/>
        <a:ext cx="4371223" cy="756779"/>
      </dsp:txXfrm>
    </dsp:sp>
    <dsp:sp modelId="{7C708185-F6EC-43F2-AF3E-A9C961EC2C0E}">
      <dsp:nvSpPr>
        <dsp:cNvPr id="0" name=""/>
        <dsp:cNvSpPr/>
      </dsp:nvSpPr>
      <dsp:spPr>
        <a:xfrm>
          <a:off x="896493" y="1900049"/>
          <a:ext cx="5392442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95974"/>
                <a:satOff val="16481"/>
                <a:lumOff val="1829"/>
                <a:alphaOff val="0"/>
                <a:tint val="96000"/>
                <a:lumMod val="102000"/>
              </a:schemeClr>
            </a:gs>
            <a:gs pos="100000">
              <a:schemeClr val="accent2">
                <a:hueOff val="-2395974"/>
                <a:satOff val="16481"/>
                <a:lumOff val="182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Учителите наблюдават, слушат и се намесват, когато е необходимо;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20037" y="1923593"/>
        <a:ext cx="4377964" cy="756779"/>
      </dsp:txXfrm>
    </dsp:sp>
    <dsp:sp modelId="{A7407845-AFE5-4692-8F18-E86542D61112}">
      <dsp:nvSpPr>
        <dsp:cNvPr id="0" name=""/>
        <dsp:cNvSpPr/>
      </dsp:nvSpPr>
      <dsp:spPr>
        <a:xfrm>
          <a:off x="1348110" y="2850073"/>
          <a:ext cx="5392442" cy="803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kern="1200" dirty="0">
              <a:solidFill>
                <a:schemeClr val="tx1"/>
              </a:solidFill>
            </a:rPr>
            <a:t>Учениците предават общата работа за оценка.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71654" y="2873617"/>
        <a:ext cx="4371223" cy="756779"/>
      </dsp:txXfrm>
    </dsp:sp>
    <dsp:sp modelId="{3E3A7153-5C85-4B43-B4F1-3C88A1E41A13}">
      <dsp:nvSpPr>
        <dsp:cNvPr id="0" name=""/>
        <dsp:cNvSpPr/>
      </dsp:nvSpPr>
      <dsp:spPr>
        <a:xfrm>
          <a:off x="4869928" y="615689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987493" y="615689"/>
        <a:ext cx="287383" cy="393191"/>
      </dsp:txXfrm>
    </dsp:sp>
    <dsp:sp modelId="{C9989101-08CD-4E97-9EBC-76C9515780BD}">
      <dsp:nvSpPr>
        <dsp:cNvPr id="0" name=""/>
        <dsp:cNvSpPr/>
      </dsp:nvSpPr>
      <dsp:spPr>
        <a:xfrm>
          <a:off x="5321545" y="1565713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262220"/>
            <a:satOff val="12987"/>
            <a:lumOff val="85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262220"/>
              <a:satOff val="12987"/>
              <a:lumOff val="85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39110" y="1565713"/>
        <a:ext cx="287383" cy="393191"/>
      </dsp:txXfrm>
    </dsp:sp>
    <dsp:sp modelId="{299888A8-665A-42E8-9BC3-E570081B9C36}">
      <dsp:nvSpPr>
        <dsp:cNvPr id="0" name=""/>
        <dsp:cNvSpPr/>
      </dsp:nvSpPr>
      <dsp:spPr>
        <a:xfrm>
          <a:off x="5766422" y="2515738"/>
          <a:ext cx="522513" cy="5225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524440"/>
            <a:satOff val="25974"/>
            <a:lumOff val="171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4524440"/>
              <a:satOff val="25974"/>
              <a:lumOff val="1714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883987" y="2515738"/>
        <a:ext cx="287383" cy="393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7C49-19A0-47BB-91D6-CA0C0BA06F21}">
      <dsp:nvSpPr>
        <dsp:cNvPr id="0" name=""/>
        <dsp:cNvSpPr/>
      </dsp:nvSpPr>
      <dsp:spPr>
        <a:xfrm>
          <a:off x="0" y="457795"/>
          <a:ext cx="2106422" cy="12638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По-голямата част от учениците учат най-добре, когато са потопени в ученето, чрез взаимодействие и прилагане. 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457795"/>
        <a:ext cx="2106422" cy="1263853"/>
      </dsp:txXfrm>
    </dsp:sp>
    <dsp:sp modelId="{754F40A9-0BDD-478F-9705-37B84D6DFF3C}">
      <dsp:nvSpPr>
        <dsp:cNvPr id="0" name=""/>
        <dsp:cNvSpPr/>
      </dsp:nvSpPr>
      <dsp:spPr>
        <a:xfrm>
          <a:off x="2317065" y="457795"/>
          <a:ext cx="2106422" cy="1263853"/>
        </a:xfrm>
        <a:prstGeom prst="rect">
          <a:avLst/>
        </a:prstGeom>
        <a:solidFill>
          <a:schemeClr val="accent2">
            <a:hueOff val="-718792"/>
            <a:satOff val="4944"/>
            <a:lumOff val="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Учениците започват да разпознават, разбират и уважават културните различия и различните гледни точки.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17065" y="457795"/>
        <a:ext cx="2106422" cy="1263853"/>
      </dsp:txXfrm>
    </dsp:sp>
    <dsp:sp modelId="{EF17714D-D084-4E05-9BCE-7770BDD58CB2}">
      <dsp:nvSpPr>
        <dsp:cNvPr id="0" name=""/>
        <dsp:cNvSpPr/>
      </dsp:nvSpPr>
      <dsp:spPr>
        <a:xfrm>
          <a:off x="4634130" y="457795"/>
          <a:ext cx="2106422" cy="1263853"/>
        </a:xfrm>
        <a:prstGeom prst="rect">
          <a:avLst/>
        </a:prstGeom>
        <a:solidFill>
          <a:schemeClr val="accent2">
            <a:hueOff val="-1437584"/>
            <a:satOff val="9889"/>
            <a:lumOff val="10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Производителността е подобрена. 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634130" y="457795"/>
        <a:ext cx="2106422" cy="1263853"/>
      </dsp:txXfrm>
    </dsp:sp>
    <dsp:sp modelId="{713257F5-EDA2-4EE2-9265-B2E5C2701C83}">
      <dsp:nvSpPr>
        <dsp:cNvPr id="0" name=""/>
        <dsp:cNvSpPr/>
      </dsp:nvSpPr>
      <dsp:spPr>
        <a:xfrm>
          <a:off x="0" y="1932291"/>
          <a:ext cx="2106422" cy="1263853"/>
        </a:xfrm>
        <a:prstGeom prst="rect">
          <a:avLst/>
        </a:prstGeom>
        <a:solidFill>
          <a:schemeClr val="accent2">
            <a:hueOff val="-2156377"/>
            <a:satOff val="14833"/>
            <a:lumOff val="16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Груповата работа помага на ученици, които имат затруднения със социалните умения. Осигуряване на безопасно и структурирано пространство за взаимодействие с другите.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0" y="1932291"/>
        <a:ext cx="2106422" cy="1263853"/>
      </dsp:txXfrm>
    </dsp:sp>
    <dsp:sp modelId="{886A941D-E175-401C-AF4D-5ED829C565E6}">
      <dsp:nvSpPr>
        <dsp:cNvPr id="0" name=""/>
        <dsp:cNvSpPr/>
      </dsp:nvSpPr>
      <dsp:spPr>
        <a:xfrm>
          <a:off x="2317065" y="1932291"/>
          <a:ext cx="2106422" cy="1263853"/>
        </a:xfrm>
        <a:prstGeom prst="rect">
          <a:avLst/>
        </a:prstGeom>
        <a:solidFill>
          <a:schemeClr val="accent2">
            <a:hueOff val="-2875169"/>
            <a:satOff val="19778"/>
            <a:lumOff val="21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Увереността е насърчена, като учениците могат да разпознаят и оценят важността на своя принос.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17065" y="1932291"/>
        <a:ext cx="2106422" cy="1263853"/>
      </dsp:txXfrm>
    </dsp:sp>
    <dsp:sp modelId="{374F5CB5-1D7C-4262-A527-F909A8297DC4}">
      <dsp:nvSpPr>
        <dsp:cNvPr id="0" name=""/>
        <dsp:cNvSpPr/>
      </dsp:nvSpPr>
      <dsp:spPr>
        <a:xfrm>
          <a:off x="4634130" y="1932291"/>
          <a:ext cx="2106422" cy="1263853"/>
        </a:xfrm>
        <a:prstGeom prst="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0" i="0" kern="1200" dirty="0">
              <a:solidFill>
                <a:schemeClr val="tx1"/>
              </a:solidFill>
            </a:rPr>
            <a:t>Приобщаването се насърчава. Методите на сътрудничество/коопериране позволяват на всяко дете да работи според силните си страни.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634130" y="1932291"/>
        <a:ext cx="2106422" cy="126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9999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3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1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07843A-702B-4C0A-9336-F742DAA609A9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0B8E70-8D59-4C8C-8CE4-1D6DDC118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onlinenetworkofeducators.org/2019/05/23/student-student-interactions-pd-guid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png/" TargetMode="External"/><Relationship Id="rId2" Type="http://schemas.openxmlformats.org/officeDocument/2006/relationships/hyperlink" Target="https://pixabay.com/bg/?utm_source=link-attribution&amp;amp;tm_campaign=image&amp;amp;utm_content=594090%22%3ePixabay%3c/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B1EFD1-4E4F-4030-44DF-2C44BE57B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09" y="3767328"/>
            <a:ext cx="6686550" cy="19246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</a:t>
            </a:r>
            <a:r>
              <a:rPr lang="en-US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ollaborative Learning </a:t>
            </a:r>
            <a:br>
              <a:rPr lang="bg-BG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Vs</a:t>
            </a:r>
            <a:br>
              <a:rPr lang="en-US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Cooperative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</a:t>
            </a:r>
            <a:r>
              <a:rPr lang="en-US" sz="4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earning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B653351-3F8D-A2CE-F2E2-45BC63AE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4773"/>
          <a:stretch/>
        </p:blipFill>
        <p:spPr>
          <a:xfrm>
            <a:off x="5230626" y="1262712"/>
            <a:ext cx="3397833" cy="25483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EF2C4E-4175-2A15-D3B3-BECF13BC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16" y="4748"/>
            <a:ext cx="3281878" cy="689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755A7E-693D-434A-C45D-01AFF138F4F9}"/>
              </a:ext>
            </a:extLst>
          </p:cNvPr>
          <p:cNvSpPr txBox="1"/>
          <p:nvPr/>
        </p:nvSpPr>
        <p:spPr>
          <a:xfrm>
            <a:off x="848452" y="717757"/>
            <a:ext cx="811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Проект „Ефективност на обучението в смесена и онлайн среда“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4ADC2-3627-5143-3D7D-0178E8CA7F96}"/>
              </a:ext>
            </a:extLst>
          </p:cNvPr>
          <p:cNvSpPr txBox="1"/>
          <p:nvPr/>
        </p:nvSpPr>
        <p:spPr>
          <a:xfrm>
            <a:off x="934342" y="1490425"/>
            <a:ext cx="420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dirty="0"/>
              <a:t>Мобилност: „</a:t>
            </a:r>
            <a:r>
              <a:rPr lang="en-US" sz="1800" dirty="0"/>
              <a:t>Blended Learning: Connecting Remote and </a:t>
            </a:r>
            <a:endParaRPr lang="bg-BG" sz="1800" dirty="0"/>
          </a:p>
          <a:p>
            <a:pPr algn="ctr"/>
            <a:r>
              <a:rPr lang="en-US" sz="1800" dirty="0"/>
              <a:t>Face-to-Face Teaching</a:t>
            </a:r>
            <a:r>
              <a:rPr lang="ru-RU" sz="1800" dirty="0"/>
              <a:t>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4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337054-00AC-B528-930F-E173598E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63" y="1551129"/>
            <a:ext cx="2834152" cy="375574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Colaborative</a:t>
            </a:r>
            <a:r>
              <a:rPr lang="en-US" sz="3200" dirty="0"/>
              <a:t> Learning и Cooperative Learning</a:t>
            </a:r>
            <a:r>
              <a:rPr lang="bg-BG" sz="3200" dirty="0"/>
              <a:t> са</a:t>
            </a:r>
            <a:br>
              <a:rPr lang="en-US" sz="3200" dirty="0"/>
            </a:br>
            <a:r>
              <a:rPr lang="bg-BG" sz="3200" dirty="0"/>
              <a:t>д</a:t>
            </a:r>
            <a:r>
              <a:rPr lang="en-US" sz="3200" dirty="0" err="1"/>
              <a:t>ве</a:t>
            </a:r>
            <a:r>
              <a:rPr lang="en-US" sz="3200" dirty="0"/>
              <a:t> </a:t>
            </a:r>
            <a:r>
              <a:rPr lang="en-US" sz="3200" dirty="0" err="1"/>
              <a:t>много</a:t>
            </a:r>
            <a:r>
              <a:rPr lang="en-US" sz="3200" dirty="0"/>
              <a:t> </a:t>
            </a:r>
            <a:r>
              <a:rPr lang="en-US" sz="3200" dirty="0" err="1"/>
              <a:t>популярни</a:t>
            </a:r>
            <a:r>
              <a:rPr lang="en-US" sz="3200" dirty="0"/>
              <a:t> </a:t>
            </a:r>
            <a:r>
              <a:rPr lang="en-US" sz="3200" dirty="0" err="1"/>
              <a:t>концепции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учене</a:t>
            </a:r>
            <a:r>
              <a:rPr lang="bg-BG" sz="3200" dirty="0"/>
              <a:t>.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8A1F4-2A7E-74A7-ED75-A06A42FF3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623" y="4862536"/>
            <a:ext cx="3212569" cy="13117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50" dirty="0">
                <a:solidFill>
                  <a:srgbClr val="FEFFFF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7253A-A778-AB9A-CDD3-39A8369C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766" y="1551129"/>
            <a:ext cx="3890875" cy="38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66A7A-35C3-580E-54C3-3FB0F5309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5351" y="3091209"/>
            <a:ext cx="2874596" cy="576262"/>
          </a:xfrm>
        </p:spPr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Съвместно обучение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Colaborative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4F29A-15EE-2209-7A8C-548D2AF0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2268" y="3085112"/>
            <a:ext cx="3197532" cy="3105703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bg-BG" dirty="0"/>
              <a:t>Учениците постигат индивидуален напредък в тандем с другите.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F8677-934C-768D-978A-3B1B8EEF5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1161" y="3085112"/>
            <a:ext cx="2873239" cy="576262"/>
          </a:xfrm>
        </p:spPr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Кооперативното обучение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Learning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F73BB-3E3E-AEA3-843F-88EB7F78C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9800" y="4355739"/>
            <a:ext cx="3195680" cy="3105703"/>
          </a:xfrm>
        </p:spPr>
        <p:txBody>
          <a:bodyPr>
            <a:normAutofit/>
          </a:bodyPr>
          <a:lstStyle/>
          <a:p>
            <a:r>
              <a:rPr lang="bg-BG" dirty="0"/>
              <a:t>Включва по-присъща взаимозависимост, насърчавайки по-голяма отчетност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7" name="Picture 6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7DBF9138-9837-3D15-CEAC-22B875100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8567" y="222885"/>
            <a:ext cx="1484074" cy="1484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18340-92FD-D2CC-EC59-1A309E23B2D5}"/>
              </a:ext>
            </a:extLst>
          </p:cNvPr>
          <p:cNvSpPr txBox="1"/>
          <p:nvPr/>
        </p:nvSpPr>
        <p:spPr>
          <a:xfrm>
            <a:off x="4414682" y="780256"/>
            <a:ext cx="18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ngall.com/team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6364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3089-5B2D-997A-9AAF-6A75AB2E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3" y="624110"/>
            <a:ext cx="6683766" cy="1280890"/>
          </a:xfrm>
        </p:spPr>
        <p:txBody>
          <a:bodyPr>
            <a:normAutofit fontScale="90000"/>
          </a:bodyPr>
          <a:lstStyle/>
          <a:p>
            <a:r>
              <a:rPr lang="en-US"/>
              <a:t>Collaboration –</a:t>
            </a:r>
            <a:r>
              <a:rPr lang="bg-BG"/>
              <a:t>Съвместно обучение, Сътрудничество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7332A-6187-2939-F41E-31DF2CA6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994" y="2129586"/>
            <a:ext cx="4376340" cy="3785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700" dirty="0">
                <a:latin typeface="Calibri" panose="020F0502020204030204" pitchFamily="34" charset="0"/>
              </a:rPr>
              <a:t>Съвместната работа чрез сътрудничество предполага групова активност и постигане на обща цел. </a:t>
            </a:r>
          </a:p>
          <a:p>
            <a:pPr>
              <a:lnSpc>
                <a:spcPct val="90000"/>
              </a:lnSpc>
            </a:pPr>
            <a:r>
              <a:rPr lang="bg-BG" sz="1700" dirty="0">
                <a:latin typeface="Calibri" panose="020F0502020204030204" pitchFamily="34" charset="0"/>
              </a:rPr>
              <a:t>Учениците</a:t>
            </a:r>
            <a:r>
              <a:rPr lang="ru-RU" sz="1700" dirty="0">
                <a:latin typeface="Calibri" panose="020F0502020204030204" pitchFamily="34" charset="0"/>
              </a:rPr>
              <a:t> </a:t>
            </a:r>
            <a:r>
              <a:rPr lang="bg-BG" sz="1700" dirty="0">
                <a:latin typeface="Calibri" panose="020F0502020204030204" pitchFamily="34" charset="0"/>
              </a:rPr>
              <a:t>напредват лично, докато колективно работят за постигане на обща цел. </a:t>
            </a:r>
          </a:p>
          <a:p>
            <a:pPr>
              <a:lnSpc>
                <a:spcPct val="90000"/>
              </a:lnSpc>
            </a:pPr>
            <a:r>
              <a:rPr lang="bg-BG" sz="1700" dirty="0">
                <a:latin typeface="Calibri" panose="020F0502020204030204" pitchFamily="34" charset="0"/>
              </a:rPr>
              <a:t>Обучаемите се </a:t>
            </a:r>
            <a:r>
              <a:rPr lang="bg-BG" sz="1700" noProof="1">
                <a:latin typeface="Calibri" panose="020F0502020204030204" pitchFamily="34" charset="0"/>
              </a:rPr>
              <a:t>самоорганизират.</a:t>
            </a:r>
            <a:endParaRPr lang="bg-BG" sz="17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bg-BG" sz="1700" dirty="0">
                <a:latin typeface="Calibri" panose="020F0502020204030204" pitchFamily="34" charset="0"/>
              </a:rPr>
              <a:t>Учениците са отговорни един към друг и с подходящо ръководство ще се справят сами с това. Учениците се научават да разбират по-добре и да предвиждат различията</a:t>
            </a:r>
            <a:r>
              <a:rPr lang="ru-RU" sz="1700" dirty="0">
                <a:latin typeface="Calibri" panose="020F0502020204030204" pitchFamily="34" charset="0"/>
              </a:rPr>
              <a:t>, </a:t>
            </a:r>
            <a:r>
              <a:rPr lang="bg-BG" sz="1700" dirty="0">
                <a:latin typeface="Calibri" panose="020F0502020204030204" pitchFamily="34" charset="0"/>
              </a:rPr>
              <a:t>да</a:t>
            </a:r>
            <a:r>
              <a:rPr lang="ru-RU" sz="1700" dirty="0">
                <a:latin typeface="Calibri" panose="020F0502020204030204" pitchFamily="34" charset="0"/>
              </a:rPr>
              <a:t> </a:t>
            </a:r>
            <a:r>
              <a:rPr lang="bg-BG" sz="1700" dirty="0">
                <a:latin typeface="Calibri" panose="020F0502020204030204" pitchFamily="34" charset="0"/>
              </a:rPr>
              <a:t>ги разпознават в себе си и в другите и да ги използват в своя полза</a:t>
            </a:r>
            <a:r>
              <a:rPr lang="ru-RU" sz="1700" dirty="0">
                <a:latin typeface="Calibri" panose="020F0502020204030204" pitchFamily="34" charset="0"/>
              </a:rPr>
              <a:t>.</a:t>
            </a:r>
            <a:endParaRPr lang="bg-BG" sz="17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700" dirty="0">
              <a:latin typeface="Calibri" panose="020F0502020204030204" pitchFamily="34" charset="0"/>
            </a:endParaRPr>
          </a:p>
        </p:txBody>
      </p:sp>
      <p:pic>
        <p:nvPicPr>
          <p:cNvPr id="5" name="Picture 4" descr="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60CF84E4-08E6-6E6E-A7C7-2B450F86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r="28252" b="-2"/>
          <a:stretch/>
        </p:blipFill>
        <p:spPr>
          <a:xfrm>
            <a:off x="6003235" y="2129586"/>
            <a:ext cx="2764371" cy="37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6B7EA9C-74CC-CE8F-E232-59A62202A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792" r="49610"/>
          <a:stretch/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EC32F3-ADF5-D665-1A95-2BFBAB7D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/>
              <a:t>Типичен </a:t>
            </a:r>
            <a:r>
              <a:rPr lang="bg-BG"/>
              <a:t>процес</a:t>
            </a:r>
            <a:r>
              <a:rPr lang="ru-RU"/>
              <a:t> на </a:t>
            </a:r>
            <a:r>
              <a:rPr lang="bg-BG"/>
              <a:t>съвместно</a:t>
            </a:r>
            <a:r>
              <a:rPr lang="ru-RU"/>
              <a:t> обучение: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23BA5-CBA4-AF59-556F-27C841B2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4687092" cy="37239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AF01"/>
              </a:buClr>
            </a:pPr>
            <a:r>
              <a:rPr lang="bg-BG" sz="1600" dirty="0">
                <a:latin typeface="Calibri" panose="020F0502020204030204" pitchFamily="34" charset="0"/>
              </a:rPr>
              <a:t>Учениците организират усилията си помежду си (групово структурирани) </a:t>
            </a:r>
          </a:p>
          <a:p>
            <a:pPr>
              <a:lnSpc>
                <a:spcPct val="90000"/>
              </a:lnSpc>
              <a:buClr>
                <a:srgbClr val="FFAF01"/>
              </a:buClr>
            </a:pPr>
            <a:r>
              <a:rPr lang="bg-BG" sz="1600" dirty="0">
                <a:latin typeface="Calibri" panose="020F0502020204030204" pitchFamily="34" charset="0"/>
              </a:rPr>
              <a:t>Учениците извличат материал, който да им помогне да завършат дейността </a:t>
            </a:r>
          </a:p>
          <a:p>
            <a:pPr>
              <a:lnSpc>
                <a:spcPct val="90000"/>
              </a:lnSpc>
              <a:buClr>
                <a:srgbClr val="FFAF01"/>
              </a:buClr>
            </a:pPr>
            <a:r>
              <a:rPr lang="bg-BG" sz="1600" dirty="0">
                <a:latin typeface="Calibri" panose="020F0502020204030204" pitchFamily="34" charset="0"/>
              </a:rPr>
              <a:t>Дейността не се наблюдава от учителя (въпреки че той може да помогне, когато групата поиска помощ) </a:t>
            </a:r>
          </a:p>
          <a:p>
            <a:pPr>
              <a:lnSpc>
                <a:spcPct val="90000"/>
              </a:lnSpc>
              <a:buClr>
                <a:srgbClr val="FFAF01"/>
              </a:buClr>
            </a:pPr>
            <a:r>
              <a:rPr lang="bg-BG" sz="1600" dirty="0">
                <a:latin typeface="Calibri" panose="020F0502020204030204" pitchFamily="34" charset="0"/>
              </a:rPr>
              <a:t>Учениците оценяват своето собствено индивидуално и групово представяне </a:t>
            </a:r>
          </a:p>
          <a:p>
            <a:pPr>
              <a:lnSpc>
                <a:spcPct val="90000"/>
              </a:lnSpc>
              <a:buClr>
                <a:srgbClr val="FFAF01"/>
              </a:buClr>
            </a:pPr>
            <a:r>
              <a:rPr lang="bg-BG" sz="1600" dirty="0">
                <a:latin typeface="Calibri" panose="020F0502020204030204" pitchFamily="34" charset="0"/>
              </a:rPr>
              <a:t>Успехът зависи от индивидуалните силни страни</a:t>
            </a:r>
            <a:r>
              <a:rPr lang="ru-RU" sz="1600" dirty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2FC27-0339-3BC2-2452-2186053BAF51}"/>
              </a:ext>
            </a:extLst>
          </p:cNvPr>
          <p:cNvSpPr txBox="1"/>
          <p:nvPr/>
        </p:nvSpPr>
        <p:spPr>
          <a:xfrm>
            <a:off x="6913902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onlinenetworkofeducators.org/2019/05/23/student-student-interactions-pd-gui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7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5468-DB61-563D-1DBE-49BC49D6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39" y="302468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Cooperative</a:t>
            </a:r>
            <a:r>
              <a:rPr lang="bg-BG" dirty="0"/>
              <a:t> – Кооперативно обучение, Сътрудничество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6C59-80E3-B6EF-35F1-C524341DD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37" y="1451698"/>
            <a:ext cx="6591985" cy="135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i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Фокусът е върху сътрудничеството учител – ученик, ученик – ученик и учене чрез правене.</a:t>
            </a:r>
            <a:endParaRPr lang="ru-RU" sz="2000" i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text, person, indoor, computer">
            <a:extLst>
              <a:ext uri="{FF2B5EF4-FFF2-40B4-BE49-F238E27FC236}">
                <a16:creationId xmlns:a16="http://schemas.microsoft.com/office/drawing/2014/main" id="{E0FADA87-E090-C89C-2EF3-ADE63F331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" y="3096223"/>
            <a:ext cx="5184913" cy="3459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A29CBC-B0A1-FC7C-4116-64C5CABE1319}"/>
              </a:ext>
            </a:extLst>
          </p:cNvPr>
          <p:cNvSpPr txBox="1"/>
          <p:nvPr/>
        </p:nvSpPr>
        <p:spPr>
          <a:xfrm>
            <a:off x="5506066" y="3240827"/>
            <a:ext cx="3269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Този метод на сътрудничество включва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взаимозависимост</a:t>
            </a: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Ролите и отговорностите са ясно определени, но са отворени за преговори.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Това сътрудничество носи със себе си силно чувство за </a:t>
            </a:r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отговорност</a:t>
            </a:r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910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06A3-8E6C-7162-72D1-A9825B3D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 fontScale="90000"/>
          </a:bodyPr>
          <a:lstStyle/>
          <a:p>
            <a:r>
              <a:rPr lang="bg-BG"/>
              <a:t>Процес на кооперативно обучение</a:t>
            </a:r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E4B0243-4844-4F43-EBD4-A5A8DEEED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68450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80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EA1C-2B6B-6DC5-D672-399E75ED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72" y="624110"/>
            <a:ext cx="7284749" cy="1280890"/>
          </a:xfrm>
        </p:spPr>
        <p:txBody>
          <a:bodyPr>
            <a:normAutofit fontScale="90000"/>
          </a:bodyPr>
          <a:lstStyle/>
          <a:p>
            <a:r>
              <a:rPr lang="ru-RU" b="0" i="0">
                <a:effectLst/>
                <a:latin typeface="Nunito Sans" pitchFamily="2" charset="-52"/>
              </a:rPr>
              <a:t>Ползите от кооперативното и съвместното обучение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DEE3F-6B8A-8473-292C-C70FDDC1E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95274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2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FA71-1256-63A7-F463-5EDCE8B7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3B53-352B-7B67-39F7-EABB5875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Снимк</a:t>
            </a:r>
            <a:r>
              <a:rPr lang="bg-BG" dirty="0"/>
              <a:t>и:</a:t>
            </a:r>
            <a:r>
              <a:rPr lang="ru-RU" dirty="0"/>
              <a:t> </a:t>
            </a:r>
            <a:r>
              <a:rPr lang="ru-RU" dirty="0" err="1"/>
              <a:t>използвани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безплатни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на:</a:t>
            </a:r>
          </a:p>
          <a:p>
            <a:r>
              <a:rPr lang="ru-RU" dirty="0">
                <a:hlinkClick r:id="rId2"/>
              </a:rPr>
              <a:t>https://pixabay.com/bg//?utm_source=link-attribution&amp;amp;tm_campaign=image&amp;amp;utm_content=594090"&gt;Pixabay&lt;/a</a:t>
            </a:r>
            <a:r>
              <a:rPr lang="ru-RU" dirty="0"/>
              <a:t>&gt;</a:t>
            </a:r>
          </a:p>
          <a:p>
            <a:r>
              <a:rPr lang="en-US" dirty="0">
                <a:hlinkClick r:id="rId3"/>
              </a:rPr>
              <a:t>https://www.pngall.com/team-png/</a:t>
            </a:r>
            <a:endParaRPr lang="bg-BG" dirty="0"/>
          </a:p>
          <a:p>
            <a:r>
              <a:rPr lang="bg-BG" dirty="0"/>
              <a:t>Личен архив</a:t>
            </a:r>
          </a:p>
          <a:p>
            <a:r>
              <a:rPr lang="bg-BG" dirty="0"/>
              <a:t>Текст: предоставени ресурси от организаторите на обучението.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279</TotalTime>
  <Words>521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Nunito Sans</vt:lpstr>
      <vt:lpstr>Wingdings</vt:lpstr>
      <vt:lpstr>Parallax</vt:lpstr>
      <vt:lpstr>Collaborative Learning  Vs Cooperative Learning</vt:lpstr>
      <vt:lpstr>Colaborative Learning и Cooperative Learning са две много популярни концепции за учене.</vt:lpstr>
      <vt:lpstr>PowerPoint Presentation</vt:lpstr>
      <vt:lpstr>Collaboration –Съвместно обучение, Сътрудничество</vt:lpstr>
      <vt:lpstr>Типичен процес на съвместно обучение: </vt:lpstr>
      <vt:lpstr>Cooperative – Кооперативно обучение, Сътрудничество</vt:lpstr>
      <vt:lpstr>Процес на кооперативно обучение</vt:lpstr>
      <vt:lpstr>Ползите от кооперативното и съвместното обучение</vt:lpstr>
      <vt:lpstr>Източници: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</dc:title>
  <dc:creator>Windows User</dc:creator>
  <cp:lastModifiedBy>Windows User</cp:lastModifiedBy>
  <cp:revision>10</cp:revision>
  <dcterms:created xsi:type="dcterms:W3CDTF">2023-04-12T09:58:56Z</dcterms:created>
  <dcterms:modified xsi:type="dcterms:W3CDTF">2023-05-29T09:09:05Z</dcterms:modified>
</cp:coreProperties>
</file>