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753600" cy="73152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-52"/>
      <p:regular r:id="rId21"/>
    </p:embeddedFont>
    <p:embeddedFont>
      <p:font typeface="Montserrat Bold" panose="020B0604020202020204" charset="-52"/>
      <p:regular r:id="rId22"/>
    </p:embeddedFont>
    <p:embeddedFont>
      <p:font typeface="Montserrat Medium" panose="00000600000000000000" pitchFamily="2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.jpeg"/><Relationship Id="rId4" Type="http://schemas.openxmlformats.org/officeDocument/2006/relationships/image" Target="../media/image29.jpe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6400" y="0"/>
            <a:ext cx="650240" cy="7315200"/>
            <a:chOff x="0" y="0"/>
            <a:chExt cx="866987" cy="9753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7029" cy="9753600"/>
            </a:xfrm>
            <a:custGeom>
              <a:avLst/>
              <a:gdLst/>
              <a:ahLst/>
              <a:cxnLst/>
              <a:rect l="l" t="t" r="r" b="b"/>
              <a:pathLst>
                <a:path w="867029" h="9753600">
                  <a:moveTo>
                    <a:pt x="0" y="0"/>
                  </a:moveTo>
                  <a:lnTo>
                    <a:pt x="867029" y="0"/>
                  </a:lnTo>
                  <a:lnTo>
                    <a:pt x="86702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53725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758" y="0"/>
            <a:ext cx="111642" cy="7315200"/>
            <a:chOff x="0" y="0"/>
            <a:chExt cx="148855" cy="9753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8844" cy="9753600"/>
            </a:xfrm>
            <a:custGeom>
              <a:avLst/>
              <a:gdLst/>
              <a:ahLst/>
              <a:cxnLst/>
              <a:rect l="l" t="t" r="r" b="b"/>
              <a:pathLst>
                <a:path w="148844" h="9753600">
                  <a:moveTo>
                    <a:pt x="0" y="0"/>
                  </a:moveTo>
                  <a:lnTo>
                    <a:pt x="148844" y="0"/>
                  </a:lnTo>
                  <a:lnTo>
                    <a:pt x="148844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35686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6640" y="0"/>
            <a:ext cx="193997" cy="7315200"/>
            <a:chOff x="0" y="0"/>
            <a:chExt cx="258662" cy="9753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8699" cy="9753600"/>
            </a:xfrm>
            <a:custGeom>
              <a:avLst/>
              <a:gdLst/>
              <a:ahLst/>
              <a:cxnLst/>
              <a:rect l="l" t="t" r="r" b="b"/>
              <a:pathLst>
                <a:path w="258699" h="9753600">
                  <a:moveTo>
                    <a:pt x="0" y="0"/>
                  </a:moveTo>
                  <a:lnTo>
                    <a:pt x="258699" y="0"/>
                  </a:lnTo>
                  <a:lnTo>
                    <a:pt x="25869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69804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7408" y="0"/>
            <a:ext cx="245632" cy="7315200"/>
            <a:chOff x="0" y="0"/>
            <a:chExt cx="327509" cy="9753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7533" cy="9753600"/>
            </a:xfrm>
            <a:custGeom>
              <a:avLst/>
              <a:gdLst/>
              <a:ahLst/>
              <a:cxnLst/>
              <a:rect l="l" t="t" r="r" b="b"/>
              <a:pathLst>
                <a:path w="327533" h="9753600">
                  <a:moveTo>
                    <a:pt x="0" y="0"/>
                  </a:moveTo>
                  <a:lnTo>
                    <a:pt x="327533" y="0"/>
                  </a:lnTo>
                  <a:lnTo>
                    <a:pt x="327533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EDE8">
                <a:alpha val="70980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2954" y="-30480"/>
            <a:ext cx="60960" cy="7376160"/>
            <a:chOff x="0" y="0"/>
            <a:chExt cx="81280" cy="9834880"/>
          </a:xfrm>
        </p:grpSpPr>
        <p:sp>
          <p:nvSpPr>
            <p:cNvPr id="24" name="Freeform 24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7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4880" y="-30480"/>
            <a:ext cx="60960" cy="7376160"/>
            <a:chOff x="0" y="0"/>
            <a:chExt cx="81280" cy="9834880"/>
          </a:xfrm>
        </p:grpSpPr>
        <p:sp>
          <p:nvSpPr>
            <p:cNvPr id="26" name="Freeform 2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8">
                <a:alpha val="82745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0573" y="-30480"/>
            <a:ext cx="60960" cy="7376160"/>
            <a:chOff x="0" y="0"/>
            <a:chExt cx="81280" cy="9834880"/>
          </a:xfrm>
        </p:grpSpPr>
        <p:sp>
          <p:nvSpPr>
            <p:cNvPr id="28" name="Freeform 28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826509" y="-15240"/>
            <a:ext cx="30480" cy="7345680"/>
            <a:chOff x="0" y="0"/>
            <a:chExt cx="40640" cy="9794240"/>
          </a:xfrm>
        </p:grpSpPr>
        <p:sp>
          <p:nvSpPr>
            <p:cNvPr id="30" name="Freeform 30"/>
            <p:cNvSpPr/>
            <p:nvPr/>
          </p:nvSpPr>
          <p:spPr>
            <a:xfrm>
              <a:off x="0" y="20320"/>
              <a:ext cx="40640" cy="9753600"/>
            </a:xfrm>
            <a:custGeom>
              <a:avLst/>
              <a:gdLst/>
              <a:ahLst/>
              <a:cxnLst/>
              <a:rect l="l" t="t" r="r" b="b"/>
              <a:pathLst>
                <a:path w="40640" h="9753600">
                  <a:moveTo>
                    <a:pt x="40640" y="0"/>
                  </a:moveTo>
                  <a:lnTo>
                    <a:pt x="4064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196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32840" y="-5080"/>
            <a:ext cx="10160" cy="7325360"/>
            <a:chOff x="0" y="0"/>
            <a:chExt cx="13547" cy="9767147"/>
          </a:xfrm>
        </p:grpSpPr>
        <p:sp>
          <p:nvSpPr>
            <p:cNvPr id="32" name="Freeform 3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90966" y="-30480"/>
            <a:ext cx="60960" cy="7376160"/>
            <a:chOff x="0" y="0"/>
            <a:chExt cx="81280" cy="9834880"/>
          </a:xfrm>
        </p:grpSpPr>
        <p:sp>
          <p:nvSpPr>
            <p:cNvPr id="34" name="Freeform 34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00480" y="0"/>
            <a:ext cx="81280" cy="7315200"/>
            <a:chOff x="0" y="0"/>
            <a:chExt cx="108373" cy="97536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8331" cy="9753600"/>
            </a:xfrm>
            <a:custGeom>
              <a:avLst/>
              <a:gdLst/>
              <a:ahLst/>
              <a:cxnLst/>
              <a:rect l="l" t="t" r="r" b="b"/>
              <a:pathLst>
                <a:path w="108331" h="9753600">
                  <a:moveTo>
                    <a:pt x="0" y="0"/>
                  </a:moveTo>
                  <a:lnTo>
                    <a:pt x="108331" y="0"/>
                  </a:lnTo>
                  <a:lnTo>
                    <a:pt x="10833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50980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50240" y="3657600"/>
            <a:ext cx="1381760" cy="1381760"/>
            <a:chOff x="0" y="0"/>
            <a:chExt cx="1842347" cy="184234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42262" cy="1842262"/>
            </a:xfrm>
            <a:custGeom>
              <a:avLst/>
              <a:gdLst/>
              <a:ahLst/>
              <a:cxnLst/>
              <a:rect l="l" t="t" r="r" b="b"/>
              <a:pathLst>
                <a:path w="1842262" h="1842262">
                  <a:moveTo>
                    <a:pt x="0" y="921131"/>
                  </a:moveTo>
                  <a:cubicBezTo>
                    <a:pt x="0" y="412369"/>
                    <a:pt x="412369" y="0"/>
                    <a:pt x="921131" y="0"/>
                  </a:cubicBezTo>
                  <a:cubicBezTo>
                    <a:pt x="1429893" y="0"/>
                    <a:pt x="1842262" y="412369"/>
                    <a:pt x="1842262" y="921131"/>
                  </a:cubicBezTo>
                  <a:cubicBezTo>
                    <a:pt x="1842262" y="1429893"/>
                    <a:pt x="1429893" y="1842262"/>
                    <a:pt x="921131" y="1842262"/>
                  </a:cubicBezTo>
                  <a:cubicBezTo>
                    <a:pt x="412369" y="1842262"/>
                    <a:pt x="0" y="1429893"/>
                    <a:pt x="0" y="921131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96941" y="5191202"/>
            <a:ext cx="684186" cy="684186"/>
            <a:chOff x="0" y="0"/>
            <a:chExt cx="912247" cy="91224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12241" cy="912241"/>
            </a:xfrm>
            <a:custGeom>
              <a:avLst/>
              <a:gdLst/>
              <a:ahLst/>
              <a:cxnLst/>
              <a:rect l="l" t="t" r="r" b="b"/>
              <a:pathLst>
                <a:path w="912241" h="912241">
                  <a:moveTo>
                    <a:pt x="0" y="456184"/>
                  </a:moveTo>
                  <a:cubicBezTo>
                    <a:pt x="0" y="204216"/>
                    <a:pt x="204216" y="0"/>
                    <a:pt x="456184" y="0"/>
                  </a:cubicBezTo>
                  <a:cubicBezTo>
                    <a:pt x="708152" y="0"/>
                    <a:pt x="912241" y="204216"/>
                    <a:pt x="912241" y="456184"/>
                  </a:cubicBezTo>
                  <a:cubicBezTo>
                    <a:pt x="912241" y="708152"/>
                    <a:pt x="708025" y="912241"/>
                    <a:pt x="456184" y="912241"/>
                  </a:cubicBezTo>
                  <a:cubicBezTo>
                    <a:pt x="204343" y="912241"/>
                    <a:pt x="0" y="708025"/>
                    <a:pt x="0" y="45618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63819" y="5867341"/>
            <a:ext cx="146304" cy="146304"/>
            <a:chOff x="0" y="0"/>
            <a:chExt cx="195072" cy="19507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072" cy="195072"/>
            </a:xfrm>
            <a:custGeom>
              <a:avLst/>
              <a:gdLst/>
              <a:ahLst/>
              <a:cxnLst/>
              <a:rect l="l" t="t" r="r" b="b"/>
              <a:pathLst>
                <a:path w="195072" h="195072">
                  <a:moveTo>
                    <a:pt x="0" y="97536"/>
                  </a:moveTo>
                  <a:cubicBezTo>
                    <a:pt x="0" y="43688"/>
                    <a:pt x="43688" y="0"/>
                    <a:pt x="97536" y="0"/>
                  </a:cubicBezTo>
                  <a:cubicBezTo>
                    <a:pt x="151384" y="0"/>
                    <a:pt x="195072" y="43688"/>
                    <a:pt x="195072" y="97536"/>
                  </a:cubicBezTo>
                  <a:cubicBezTo>
                    <a:pt x="195072" y="151384"/>
                    <a:pt x="151384" y="195072"/>
                    <a:pt x="97536" y="195072"/>
                  </a:cubicBezTo>
                  <a:cubicBezTo>
                    <a:pt x="43688" y="195072"/>
                    <a:pt x="0" y="151384"/>
                    <a:pt x="0" y="97536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775155" y="6174029"/>
            <a:ext cx="292608" cy="292608"/>
            <a:chOff x="0" y="0"/>
            <a:chExt cx="390144" cy="39014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032000" y="4795520"/>
            <a:ext cx="390144" cy="390144"/>
            <a:chOff x="0" y="0"/>
            <a:chExt cx="520192" cy="5201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20192" cy="520192"/>
            </a:xfrm>
            <a:custGeom>
              <a:avLst/>
              <a:gdLst/>
              <a:ahLst/>
              <a:cxnLst/>
              <a:rect l="l" t="t" r="r" b="b"/>
              <a:pathLst>
                <a:path w="520192" h="520192">
                  <a:moveTo>
                    <a:pt x="0" y="260096"/>
                  </a:moveTo>
                  <a:cubicBezTo>
                    <a:pt x="0" y="116459"/>
                    <a:pt x="116459" y="0"/>
                    <a:pt x="260096" y="0"/>
                  </a:cubicBezTo>
                  <a:cubicBezTo>
                    <a:pt x="403733" y="0"/>
                    <a:pt x="520192" y="116459"/>
                    <a:pt x="520192" y="260096"/>
                  </a:cubicBezTo>
                  <a:cubicBezTo>
                    <a:pt x="520192" y="403733"/>
                    <a:pt x="403733" y="520192"/>
                    <a:pt x="260096" y="520192"/>
                  </a:cubicBezTo>
                  <a:cubicBezTo>
                    <a:pt x="116459" y="520192"/>
                    <a:pt x="0" y="403733"/>
                    <a:pt x="0" y="260096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411402" y="1219243"/>
            <a:ext cx="8068019" cy="495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</a:pPr>
            <a:r>
              <a:rPr lang="bg-BG" sz="2000" b="1" dirty="0">
                <a:solidFill>
                  <a:srgbClr val="0070C0"/>
                </a:solidFill>
                <a:latin typeface="Montserrat Medium" charset="-52"/>
              </a:rPr>
              <a:t>Ефективност на обучението в смесена и онлайн среда</a:t>
            </a:r>
            <a:r>
              <a:rPr lang="bg-BG" sz="2000" b="1" dirty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>
              <a:lnSpc>
                <a:spcPts val="3455"/>
              </a:lnSpc>
            </a:pPr>
            <a:r>
              <a:rPr lang="bg-BG" sz="2000" b="1" dirty="0">
                <a:solidFill>
                  <a:srgbClr val="0070C0"/>
                </a:solidFill>
                <a:latin typeface="Montserrat Medium" charset="-52"/>
              </a:rPr>
              <a:t>Договор №: 2022-1-</a:t>
            </a:r>
            <a:r>
              <a:rPr lang="en-US" sz="2000" b="1" dirty="0">
                <a:solidFill>
                  <a:srgbClr val="0070C0"/>
                </a:solidFill>
                <a:latin typeface="Montserrat Medium" charset="-52"/>
              </a:rPr>
              <a:t>BG01-KA122-SCH-000074926 </a:t>
            </a:r>
          </a:p>
          <a:p>
            <a:pPr algn="ctr">
              <a:lnSpc>
                <a:spcPts val="3455"/>
              </a:lnSpc>
            </a:pPr>
            <a:endParaRPr lang="bg-BG" sz="2000" b="1" dirty="0"/>
          </a:p>
          <a:p>
            <a:pPr algn="ctr">
              <a:lnSpc>
                <a:spcPts val="3455"/>
              </a:lnSpc>
            </a:pPr>
            <a:endParaRPr lang="bg-BG" sz="2000" b="1" dirty="0"/>
          </a:p>
          <a:p>
            <a:pPr algn="ctr">
              <a:lnSpc>
                <a:spcPts val="3455"/>
              </a:lnSpc>
            </a:pPr>
            <a:endParaRPr lang="en-US" sz="2000" b="1" dirty="0"/>
          </a:p>
          <a:p>
            <a:pPr algn="ctr">
              <a:lnSpc>
                <a:spcPts val="3455"/>
              </a:lnSpc>
            </a:pP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Интегриране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на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уеб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платформи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в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съвременното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преподаване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с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активна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роля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на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учениците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и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подкрепа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на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учителя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като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мениджър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на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образователния</a:t>
            </a:r>
            <a:r>
              <a:rPr lang="en-US" sz="2800" b="1" spc="-10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2800" b="1" spc="-10" dirty="0" err="1">
                <a:solidFill>
                  <a:srgbClr val="0070C0"/>
                </a:solidFill>
                <a:latin typeface="Montserrat Medium"/>
              </a:rPr>
              <a:t>процес</a:t>
            </a:r>
            <a:endParaRPr lang="en-US" sz="2800" b="1" spc="-10" dirty="0">
              <a:solidFill>
                <a:srgbClr val="0070C0"/>
              </a:solidFill>
              <a:latin typeface="Montserrat Medium"/>
            </a:endParaRPr>
          </a:p>
          <a:p>
            <a:pPr algn="ctr">
              <a:lnSpc>
                <a:spcPts val="3840"/>
              </a:lnSpc>
            </a:pPr>
            <a:endParaRPr lang="en-US" sz="2400" spc="-10" dirty="0">
              <a:solidFill>
                <a:srgbClr val="0070C0"/>
              </a:solidFill>
              <a:latin typeface="Montserrat Medium"/>
            </a:endParaRPr>
          </a:p>
          <a:p>
            <a:pPr algn="ctr">
              <a:lnSpc>
                <a:spcPts val="3455"/>
              </a:lnSpc>
            </a:pPr>
            <a:endParaRPr lang="en-US" sz="2879" spc="-10" dirty="0">
              <a:solidFill>
                <a:srgbClr val="0070C0"/>
              </a:solidFill>
              <a:latin typeface="Montserrat Medium"/>
            </a:endParaRPr>
          </a:p>
        </p:txBody>
      </p:sp>
      <p:pic>
        <p:nvPicPr>
          <p:cNvPr id="50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  <p:sp>
        <p:nvSpPr>
          <p:cNvPr id="51" name="Текстово поле 50">
            <a:extLst>
              <a:ext uri="{FF2B5EF4-FFF2-40B4-BE49-F238E27FC236}">
                <a16:creationId xmlns:a16="http://schemas.microsoft.com/office/drawing/2014/main" id="{63A69F91-1650-4AF0-7DF7-F573F04EC367}"/>
              </a:ext>
            </a:extLst>
          </p:cNvPr>
          <p:cNvSpPr txBox="1"/>
          <p:nvPr/>
        </p:nvSpPr>
        <p:spPr>
          <a:xfrm>
            <a:off x="5201076" y="6374965"/>
            <a:ext cx="464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0070C0"/>
                </a:solidFill>
                <a:latin typeface="Montserrat Medium" charset="-52"/>
              </a:rPr>
              <a:t>Любомир Трифонов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Freeform 15"/>
          <p:cNvSpPr/>
          <p:nvPr/>
        </p:nvSpPr>
        <p:spPr>
          <a:xfrm rot="-181264">
            <a:off x="2677767" y="3651633"/>
            <a:ext cx="3066620" cy="1918256"/>
          </a:xfrm>
          <a:custGeom>
            <a:avLst/>
            <a:gdLst/>
            <a:ahLst/>
            <a:cxnLst/>
            <a:rect l="l" t="t" r="r" b="b"/>
            <a:pathLst>
              <a:path w="3066620" h="1918256">
                <a:moveTo>
                  <a:pt x="0" y="0"/>
                </a:moveTo>
                <a:lnTo>
                  <a:pt x="3066620" y="0"/>
                </a:lnTo>
                <a:lnTo>
                  <a:pt x="3066620" y="1918256"/>
                </a:lnTo>
                <a:lnTo>
                  <a:pt x="0" y="191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02" r="-5602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6" name="Freeform 16"/>
          <p:cNvSpPr/>
          <p:nvPr/>
        </p:nvSpPr>
        <p:spPr>
          <a:xfrm rot="-495875">
            <a:off x="467715" y="4605532"/>
            <a:ext cx="2886711" cy="1914609"/>
          </a:xfrm>
          <a:custGeom>
            <a:avLst/>
            <a:gdLst/>
            <a:ahLst/>
            <a:cxnLst/>
            <a:rect l="l" t="t" r="r" b="b"/>
            <a:pathLst>
              <a:path w="2886711" h="1914609">
                <a:moveTo>
                  <a:pt x="0" y="0"/>
                </a:moveTo>
                <a:lnTo>
                  <a:pt x="2886712" y="0"/>
                </a:lnTo>
                <a:lnTo>
                  <a:pt x="2886712" y="1914609"/>
                </a:lnTo>
                <a:lnTo>
                  <a:pt x="0" y="1914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55" r="-8955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7" name="Freeform 17"/>
          <p:cNvSpPr/>
          <p:nvPr/>
        </p:nvSpPr>
        <p:spPr>
          <a:xfrm rot="1049573">
            <a:off x="5669402" y="3908138"/>
            <a:ext cx="2830946" cy="2015722"/>
          </a:xfrm>
          <a:custGeom>
            <a:avLst/>
            <a:gdLst/>
            <a:ahLst/>
            <a:cxnLst/>
            <a:rect l="l" t="t" r="r" b="b"/>
            <a:pathLst>
              <a:path w="2830946" h="2015722">
                <a:moveTo>
                  <a:pt x="0" y="0"/>
                </a:moveTo>
                <a:lnTo>
                  <a:pt x="2830946" y="0"/>
                </a:lnTo>
                <a:lnTo>
                  <a:pt x="2830946" y="2015721"/>
                </a:lnTo>
                <a:lnTo>
                  <a:pt x="0" y="20157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291" r="-13291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670170">
            <a:off x="5427052" y="1453648"/>
            <a:ext cx="3315644" cy="2018202"/>
          </a:xfrm>
          <a:custGeom>
            <a:avLst/>
            <a:gdLst/>
            <a:ahLst/>
            <a:cxnLst/>
            <a:rect l="l" t="t" r="r" b="b"/>
            <a:pathLst>
              <a:path w="3315644" h="2018202">
                <a:moveTo>
                  <a:pt x="0" y="0"/>
                </a:moveTo>
                <a:lnTo>
                  <a:pt x="3315643" y="0"/>
                </a:lnTo>
                <a:lnTo>
                  <a:pt x="3315643" y="2018202"/>
                </a:lnTo>
                <a:lnTo>
                  <a:pt x="0" y="20182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05" r="-4105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438184">
            <a:off x="2866907" y="1450590"/>
            <a:ext cx="2688341" cy="1958641"/>
          </a:xfrm>
          <a:custGeom>
            <a:avLst/>
            <a:gdLst/>
            <a:ahLst/>
            <a:cxnLst/>
            <a:rect l="l" t="t" r="r" b="b"/>
            <a:pathLst>
              <a:path w="2688341" h="1958641">
                <a:moveTo>
                  <a:pt x="0" y="0"/>
                </a:moveTo>
                <a:lnTo>
                  <a:pt x="2688341" y="0"/>
                </a:lnTo>
                <a:lnTo>
                  <a:pt x="2688341" y="1958641"/>
                </a:lnTo>
                <a:lnTo>
                  <a:pt x="0" y="19586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761" r="-14761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TextBox 20"/>
          <p:cNvSpPr txBox="1"/>
          <p:nvPr/>
        </p:nvSpPr>
        <p:spPr>
          <a:xfrm>
            <a:off x="579120" y="348192"/>
            <a:ext cx="7782560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 spc="-12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4095"/>
              </a:lnSpc>
            </a:pPr>
            <a:endParaRPr lang="en-US" sz="3413" spc="-12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36537" y="842178"/>
            <a:ext cx="3503930" cy="60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0000"/>
                </a:solidFill>
                <a:latin typeface="Montserrat"/>
              </a:rPr>
              <a:t>Корица на книга.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0000"/>
                </a:solidFill>
                <a:latin typeface="Montserrat"/>
              </a:rPr>
              <a:t>	</a:t>
            </a:r>
          </a:p>
        </p:txBody>
      </p:sp>
      <p:sp>
        <p:nvSpPr>
          <p:cNvPr id="22" name="Freeform 22"/>
          <p:cNvSpPr/>
          <p:nvPr/>
        </p:nvSpPr>
        <p:spPr>
          <a:xfrm rot="697211">
            <a:off x="718265" y="1598641"/>
            <a:ext cx="2611490" cy="1728215"/>
          </a:xfrm>
          <a:custGeom>
            <a:avLst/>
            <a:gdLst/>
            <a:ahLst/>
            <a:cxnLst/>
            <a:rect l="l" t="t" r="r" b="b"/>
            <a:pathLst>
              <a:path w="2611490" h="1728215">
                <a:moveTo>
                  <a:pt x="0" y="0"/>
                </a:moveTo>
                <a:lnTo>
                  <a:pt x="2611490" y="0"/>
                </a:lnTo>
                <a:lnTo>
                  <a:pt x="2611490" y="1728216"/>
                </a:lnTo>
                <a:lnTo>
                  <a:pt x="0" y="17282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24" r="-8824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3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246936"/>
            <a:ext cx="7782560" cy="83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575F6D"/>
                </a:solidFill>
                <a:latin typeface="Montserrat Medium"/>
              </a:rPr>
              <a:t>Genially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5839" y="1859915"/>
            <a:ext cx="3718560" cy="359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0000"/>
                </a:solidFill>
                <a:latin typeface="Montserrat"/>
              </a:rPr>
              <a:t>Genially се изпълнява изцяло в уеб браузъра.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0000"/>
                </a:solidFill>
                <a:latin typeface="Montserrat"/>
              </a:rPr>
              <a:t>Genially се опитва да направи нещо различно.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0000"/>
                </a:solidFill>
                <a:latin typeface="Montserrat"/>
              </a:rPr>
              <a:t>Голяма част от материала е предназначен за разглеждане от някой, вместо да бъде придружен от говорител.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0000"/>
                </a:solidFill>
                <a:latin typeface="Montserrat"/>
              </a:rPr>
              <a:t>Можете да ги мислите като нещо средно между презентация и уебсайт. </a:t>
            </a:r>
          </a:p>
        </p:txBody>
      </p:sp>
      <p:sp>
        <p:nvSpPr>
          <p:cNvPr id="17" name="Freeform 17"/>
          <p:cNvSpPr/>
          <p:nvPr/>
        </p:nvSpPr>
        <p:spPr>
          <a:xfrm rot="212455">
            <a:off x="296377" y="354918"/>
            <a:ext cx="2520556" cy="987469"/>
          </a:xfrm>
          <a:custGeom>
            <a:avLst/>
            <a:gdLst/>
            <a:ahLst/>
            <a:cxnLst/>
            <a:rect l="l" t="t" r="r" b="b"/>
            <a:pathLst>
              <a:path w="2520556" h="987469">
                <a:moveTo>
                  <a:pt x="0" y="0"/>
                </a:moveTo>
                <a:lnTo>
                  <a:pt x="2520555" y="0"/>
                </a:lnTo>
                <a:lnTo>
                  <a:pt x="2520555" y="987469"/>
                </a:lnTo>
                <a:lnTo>
                  <a:pt x="0" y="987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437246">
            <a:off x="4261664" y="1926213"/>
            <a:ext cx="5075002" cy="3945782"/>
          </a:xfrm>
          <a:custGeom>
            <a:avLst/>
            <a:gdLst/>
            <a:ahLst/>
            <a:cxnLst/>
            <a:rect l="l" t="t" r="r" b="b"/>
            <a:pathLst>
              <a:path w="5075002" h="3945782">
                <a:moveTo>
                  <a:pt x="0" y="0"/>
                </a:moveTo>
                <a:lnTo>
                  <a:pt x="5075002" y="0"/>
                </a:lnTo>
                <a:lnTo>
                  <a:pt x="5075002" y="3945783"/>
                </a:lnTo>
                <a:lnTo>
                  <a:pt x="0" y="394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1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246936"/>
            <a:ext cx="7782560" cy="83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575F6D"/>
                </a:solidFill>
                <a:latin typeface="Montserrat Medium"/>
              </a:rPr>
              <a:t>Genially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5839" y="1859915"/>
            <a:ext cx="3718560" cy="397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Добавяне на интерактивност към презентациите с Genially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Можете съвместно да създавате и редактирате презентации в реално време, при условие че вашите сътрудници също имат Genially акаунти.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Можете да пуснете звук, когато потребителят щракне върху нещо, или да отворите изскачащ прозорец.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Можете да добавите фонова музика към всеки слайд и можете да добавите звуци към всеки елемент.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Genially може да вгражда видеоклипове в YouTube и Vimeo. </a:t>
            </a:r>
          </a:p>
        </p:txBody>
      </p:sp>
      <p:sp>
        <p:nvSpPr>
          <p:cNvPr id="17" name="Freeform 17"/>
          <p:cNvSpPr/>
          <p:nvPr/>
        </p:nvSpPr>
        <p:spPr>
          <a:xfrm rot="212455">
            <a:off x="296377" y="354918"/>
            <a:ext cx="2520556" cy="987469"/>
          </a:xfrm>
          <a:custGeom>
            <a:avLst/>
            <a:gdLst/>
            <a:ahLst/>
            <a:cxnLst/>
            <a:rect l="l" t="t" r="r" b="b"/>
            <a:pathLst>
              <a:path w="2520556" h="987469">
                <a:moveTo>
                  <a:pt x="0" y="0"/>
                </a:moveTo>
                <a:lnTo>
                  <a:pt x="2520555" y="0"/>
                </a:lnTo>
                <a:lnTo>
                  <a:pt x="2520555" y="987469"/>
                </a:lnTo>
                <a:lnTo>
                  <a:pt x="0" y="987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402873">
            <a:off x="4108715" y="2248779"/>
            <a:ext cx="5008782" cy="3456384"/>
          </a:xfrm>
          <a:custGeom>
            <a:avLst/>
            <a:gdLst/>
            <a:ahLst/>
            <a:cxnLst/>
            <a:rect l="l" t="t" r="r" b="b"/>
            <a:pathLst>
              <a:path w="5008782" h="3456384">
                <a:moveTo>
                  <a:pt x="0" y="0"/>
                </a:moveTo>
                <a:lnTo>
                  <a:pt x="5008782" y="0"/>
                </a:lnTo>
                <a:lnTo>
                  <a:pt x="5008782" y="3456384"/>
                </a:lnTo>
                <a:lnTo>
                  <a:pt x="0" y="34563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0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1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Freeform 15"/>
          <p:cNvSpPr/>
          <p:nvPr/>
        </p:nvSpPr>
        <p:spPr>
          <a:xfrm rot="-480771">
            <a:off x="2381770" y="4680543"/>
            <a:ext cx="2953737" cy="1877815"/>
          </a:xfrm>
          <a:custGeom>
            <a:avLst/>
            <a:gdLst/>
            <a:ahLst/>
            <a:cxnLst/>
            <a:rect l="l" t="t" r="r" b="b"/>
            <a:pathLst>
              <a:path w="2953737" h="1877815">
                <a:moveTo>
                  <a:pt x="0" y="0"/>
                </a:moveTo>
                <a:lnTo>
                  <a:pt x="2953736" y="0"/>
                </a:lnTo>
                <a:lnTo>
                  <a:pt x="2953736" y="1877815"/>
                </a:lnTo>
                <a:lnTo>
                  <a:pt x="0" y="1877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2" r="-122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6" name="Freeform 16"/>
          <p:cNvSpPr/>
          <p:nvPr/>
        </p:nvSpPr>
        <p:spPr>
          <a:xfrm rot="668195">
            <a:off x="5975819" y="4420820"/>
            <a:ext cx="2538761" cy="2083559"/>
          </a:xfrm>
          <a:custGeom>
            <a:avLst/>
            <a:gdLst/>
            <a:ahLst/>
            <a:cxnLst/>
            <a:rect l="l" t="t" r="r" b="b"/>
            <a:pathLst>
              <a:path w="2538761" h="2083559">
                <a:moveTo>
                  <a:pt x="0" y="0"/>
                </a:moveTo>
                <a:lnTo>
                  <a:pt x="2538760" y="0"/>
                </a:lnTo>
                <a:lnTo>
                  <a:pt x="2538760" y="2083560"/>
                </a:lnTo>
                <a:lnTo>
                  <a:pt x="0" y="20835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951" r="-22951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7" name="TextBox 17"/>
          <p:cNvSpPr txBox="1"/>
          <p:nvPr/>
        </p:nvSpPr>
        <p:spPr>
          <a:xfrm>
            <a:off x="478302" y="246936"/>
            <a:ext cx="7782560" cy="83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575F6D"/>
                </a:solidFill>
                <a:latin typeface="Montserrat Medium"/>
              </a:rPr>
              <a:t>Genially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5839" y="1859915"/>
            <a:ext cx="3718560" cy="321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I. Презентации: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(образование, защита на дипломна работа, доклади, слайдшоу)</a:t>
            </a:r>
          </a:p>
          <a:p>
            <a:pPr marL="192182" lvl="1" indent="-96091" algn="just">
              <a:lnSpc>
                <a:spcPts val="1791"/>
              </a:lnSpc>
            </a:pPr>
            <a:endParaRPr lang="en-US" sz="1493" spc="-5">
              <a:solidFill>
                <a:srgbClr val="0070C0"/>
              </a:solidFill>
              <a:latin typeface="Montserrat"/>
            </a:endParaRP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II. Инфографика: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(времева линия, мисловни карти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диаграми)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III. Геймификация: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(викторини, игри, ескейп стаи, геймификация за бизнеса)</a:t>
            </a:r>
          </a:p>
        </p:txBody>
      </p:sp>
      <p:sp>
        <p:nvSpPr>
          <p:cNvPr id="19" name="Freeform 19"/>
          <p:cNvSpPr/>
          <p:nvPr/>
        </p:nvSpPr>
        <p:spPr>
          <a:xfrm rot="212455">
            <a:off x="596782" y="489844"/>
            <a:ext cx="1907857" cy="747434"/>
          </a:xfrm>
          <a:custGeom>
            <a:avLst/>
            <a:gdLst/>
            <a:ahLst/>
            <a:cxnLst/>
            <a:rect l="l" t="t" r="r" b="b"/>
            <a:pathLst>
              <a:path w="1907857" h="747434">
                <a:moveTo>
                  <a:pt x="0" y="0"/>
                </a:moveTo>
                <a:lnTo>
                  <a:pt x="1907857" y="0"/>
                </a:lnTo>
                <a:lnTo>
                  <a:pt x="1907857" y="747434"/>
                </a:lnTo>
                <a:lnTo>
                  <a:pt x="0" y="747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320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Freeform 20"/>
          <p:cNvSpPr/>
          <p:nvPr/>
        </p:nvSpPr>
        <p:spPr>
          <a:xfrm rot="-395816">
            <a:off x="4047697" y="1544359"/>
            <a:ext cx="2405577" cy="1750685"/>
          </a:xfrm>
          <a:custGeom>
            <a:avLst/>
            <a:gdLst/>
            <a:ahLst/>
            <a:cxnLst/>
            <a:rect l="l" t="t" r="r" b="b"/>
            <a:pathLst>
              <a:path w="2405577" h="1750685">
                <a:moveTo>
                  <a:pt x="0" y="0"/>
                </a:moveTo>
                <a:lnTo>
                  <a:pt x="2405577" y="0"/>
                </a:lnTo>
                <a:lnTo>
                  <a:pt x="2405577" y="1750685"/>
                </a:lnTo>
                <a:lnTo>
                  <a:pt x="0" y="17506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689" r="-14689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1" name="Freeform 21"/>
          <p:cNvSpPr/>
          <p:nvPr/>
        </p:nvSpPr>
        <p:spPr>
          <a:xfrm rot="362603">
            <a:off x="6639077" y="1467799"/>
            <a:ext cx="2524048" cy="1903803"/>
          </a:xfrm>
          <a:custGeom>
            <a:avLst/>
            <a:gdLst/>
            <a:ahLst/>
            <a:cxnLst/>
            <a:rect l="l" t="t" r="r" b="b"/>
            <a:pathLst>
              <a:path w="2524048" h="1903803">
                <a:moveTo>
                  <a:pt x="0" y="0"/>
                </a:moveTo>
                <a:lnTo>
                  <a:pt x="2524048" y="0"/>
                </a:lnTo>
                <a:lnTo>
                  <a:pt x="2524048" y="1903803"/>
                </a:lnTo>
                <a:lnTo>
                  <a:pt x="0" y="19038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045" r="-17045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2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8302" y="246936"/>
            <a:ext cx="7782560" cy="83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575F6D"/>
                </a:solidFill>
                <a:latin typeface="Montserrat Medium"/>
              </a:rPr>
              <a:t>Genially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" y="2012726"/>
            <a:ext cx="3718560" cy="907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IV. Интерактивни изображения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V. Видео</a:t>
            </a:r>
          </a:p>
        </p:txBody>
      </p:sp>
      <p:sp>
        <p:nvSpPr>
          <p:cNvPr id="17" name="Freeform 17"/>
          <p:cNvSpPr/>
          <p:nvPr/>
        </p:nvSpPr>
        <p:spPr>
          <a:xfrm rot="212455">
            <a:off x="296377" y="354918"/>
            <a:ext cx="2520556" cy="987469"/>
          </a:xfrm>
          <a:custGeom>
            <a:avLst/>
            <a:gdLst/>
            <a:ahLst/>
            <a:cxnLst/>
            <a:rect l="l" t="t" r="r" b="b"/>
            <a:pathLst>
              <a:path w="2520556" h="987469">
                <a:moveTo>
                  <a:pt x="0" y="0"/>
                </a:moveTo>
                <a:lnTo>
                  <a:pt x="2520555" y="0"/>
                </a:lnTo>
                <a:lnTo>
                  <a:pt x="2520555" y="987469"/>
                </a:lnTo>
                <a:lnTo>
                  <a:pt x="0" y="987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1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607115">
            <a:off x="5388635" y="1268939"/>
            <a:ext cx="2738443" cy="2279168"/>
          </a:xfrm>
          <a:custGeom>
            <a:avLst/>
            <a:gdLst/>
            <a:ahLst/>
            <a:cxnLst/>
            <a:rect l="l" t="t" r="r" b="b"/>
            <a:pathLst>
              <a:path w="2738443" h="2279168">
                <a:moveTo>
                  <a:pt x="0" y="0"/>
                </a:moveTo>
                <a:lnTo>
                  <a:pt x="2738442" y="0"/>
                </a:lnTo>
                <a:lnTo>
                  <a:pt x="2738442" y="2279168"/>
                </a:lnTo>
                <a:lnTo>
                  <a:pt x="0" y="2279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980" r="-23980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553720">
            <a:off x="1399617" y="2549639"/>
            <a:ext cx="2811004" cy="1883215"/>
          </a:xfrm>
          <a:custGeom>
            <a:avLst/>
            <a:gdLst/>
            <a:ahLst/>
            <a:cxnLst/>
            <a:rect l="l" t="t" r="r" b="b"/>
            <a:pathLst>
              <a:path w="2811004" h="1883215">
                <a:moveTo>
                  <a:pt x="0" y="0"/>
                </a:moveTo>
                <a:lnTo>
                  <a:pt x="2811004" y="0"/>
                </a:lnTo>
                <a:lnTo>
                  <a:pt x="2811004" y="1883215"/>
                </a:lnTo>
                <a:lnTo>
                  <a:pt x="0" y="18832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550" r="-9550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Freeform 20"/>
          <p:cNvSpPr/>
          <p:nvPr/>
        </p:nvSpPr>
        <p:spPr>
          <a:xfrm rot="1008935">
            <a:off x="496044" y="4642913"/>
            <a:ext cx="2841958" cy="1881833"/>
          </a:xfrm>
          <a:custGeom>
            <a:avLst/>
            <a:gdLst/>
            <a:ahLst/>
            <a:cxnLst/>
            <a:rect l="l" t="t" r="r" b="b"/>
            <a:pathLst>
              <a:path w="2841958" h="1881833">
                <a:moveTo>
                  <a:pt x="0" y="0"/>
                </a:moveTo>
                <a:lnTo>
                  <a:pt x="2841958" y="0"/>
                </a:lnTo>
                <a:lnTo>
                  <a:pt x="2841958" y="1881833"/>
                </a:lnTo>
                <a:lnTo>
                  <a:pt x="0" y="18818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858" r="-8858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1" name="Freeform 21"/>
          <p:cNvSpPr/>
          <p:nvPr/>
        </p:nvSpPr>
        <p:spPr>
          <a:xfrm rot="-946599">
            <a:off x="3702261" y="3873502"/>
            <a:ext cx="2983691" cy="1757182"/>
          </a:xfrm>
          <a:custGeom>
            <a:avLst/>
            <a:gdLst/>
            <a:ahLst/>
            <a:cxnLst/>
            <a:rect l="l" t="t" r="r" b="b"/>
            <a:pathLst>
              <a:path w="2983691" h="1757182">
                <a:moveTo>
                  <a:pt x="0" y="0"/>
                </a:moveTo>
                <a:lnTo>
                  <a:pt x="2983691" y="0"/>
                </a:lnTo>
                <a:lnTo>
                  <a:pt x="2983691" y="1757182"/>
                </a:lnTo>
                <a:lnTo>
                  <a:pt x="0" y="17571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349" r="-2349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2" name="Freeform 22"/>
          <p:cNvSpPr/>
          <p:nvPr/>
        </p:nvSpPr>
        <p:spPr>
          <a:xfrm rot="-214482">
            <a:off x="6069247" y="4299953"/>
            <a:ext cx="2725641" cy="1949936"/>
          </a:xfrm>
          <a:custGeom>
            <a:avLst/>
            <a:gdLst/>
            <a:ahLst/>
            <a:cxnLst/>
            <a:rect l="l" t="t" r="r" b="b"/>
            <a:pathLst>
              <a:path w="2725641" h="1949936">
                <a:moveTo>
                  <a:pt x="0" y="0"/>
                </a:moveTo>
                <a:lnTo>
                  <a:pt x="2725640" y="0"/>
                </a:lnTo>
                <a:lnTo>
                  <a:pt x="2725640" y="1949936"/>
                </a:lnTo>
                <a:lnTo>
                  <a:pt x="0" y="19499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591" r="-13591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3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66800" y="1295400"/>
            <a:ext cx="778256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 dirty="0" err="1">
                <a:solidFill>
                  <a:srgbClr val="0070C0"/>
                </a:solidFill>
                <a:latin typeface="Montserrat Medium"/>
              </a:rPr>
              <a:t>Благодаря</a:t>
            </a:r>
            <a:r>
              <a:rPr lang="en-US" sz="3200" spc="-11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3200" spc="-11" dirty="0" err="1">
                <a:solidFill>
                  <a:srgbClr val="0070C0"/>
                </a:solidFill>
                <a:latin typeface="Montserrat Medium"/>
              </a:rPr>
              <a:t>за</a:t>
            </a:r>
            <a:r>
              <a:rPr lang="en-US" sz="3200" spc="-11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3200" spc="-11" dirty="0" err="1">
                <a:solidFill>
                  <a:srgbClr val="0070C0"/>
                </a:solidFill>
                <a:latin typeface="Montserrat Medium"/>
              </a:rPr>
              <a:t>вниманието</a:t>
            </a:r>
            <a:r>
              <a:rPr lang="en-US" sz="3200" spc="-11" dirty="0">
                <a:solidFill>
                  <a:srgbClr val="0070C0"/>
                </a:solidFill>
                <a:latin typeface="Montserrat Medium"/>
              </a:rPr>
              <a:t>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200" y="6443972"/>
            <a:ext cx="52578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39"/>
              </a:lnSpc>
            </a:pPr>
            <a:r>
              <a:rPr lang="bg-BG" sz="2000" spc="-11" dirty="0">
                <a:solidFill>
                  <a:srgbClr val="0070C0"/>
                </a:solidFill>
                <a:latin typeface="Montserrat"/>
              </a:rPr>
              <a:t>Любомир Трифонов,  08.09.2023 </a:t>
            </a:r>
            <a:endParaRPr lang="en-US" sz="2000" spc="-11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 rot="553720">
            <a:off x="2926717" y="2510796"/>
            <a:ext cx="3968228" cy="2658491"/>
          </a:xfrm>
          <a:custGeom>
            <a:avLst/>
            <a:gdLst/>
            <a:ahLst/>
            <a:cxnLst/>
            <a:rect l="l" t="t" r="r" b="b"/>
            <a:pathLst>
              <a:path w="3968228" h="2658491">
                <a:moveTo>
                  <a:pt x="0" y="0"/>
                </a:moveTo>
                <a:lnTo>
                  <a:pt x="3968228" y="0"/>
                </a:lnTo>
                <a:lnTo>
                  <a:pt x="3968228" y="2658490"/>
                </a:lnTo>
                <a:lnTo>
                  <a:pt x="0" y="2658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50" r="-9550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18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6400" y="0"/>
            <a:ext cx="650240" cy="7315200"/>
            <a:chOff x="0" y="0"/>
            <a:chExt cx="866987" cy="97536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7029" cy="9753600"/>
            </a:xfrm>
            <a:custGeom>
              <a:avLst/>
              <a:gdLst/>
              <a:ahLst/>
              <a:cxnLst/>
              <a:rect l="l" t="t" r="r" b="b"/>
              <a:pathLst>
                <a:path w="867029" h="9753600">
                  <a:moveTo>
                    <a:pt x="0" y="0"/>
                  </a:moveTo>
                  <a:lnTo>
                    <a:pt x="867029" y="0"/>
                  </a:lnTo>
                  <a:lnTo>
                    <a:pt x="86702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53725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758" y="0"/>
            <a:ext cx="111642" cy="7315200"/>
            <a:chOff x="0" y="0"/>
            <a:chExt cx="148855" cy="97536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8844" cy="9753600"/>
            </a:xfrm>
            <a:custGeom>
              <a:avLst/>
              <a:gdLst/>
              <a:ahLst/>
              <a:cxnLst/>
              <a:rect l="l" t="t" r="r" b="b"/>
              <a:pathLst>
                <a:path w="148844" h="9753600">
                  <a:moveTo>
                    <a:pt x="0" y="0"/>
                  </a:moveTo>
                  <a:lnTo>
                    <a:pt x="148844" y="0"/>
                  </a:lnTo>
                  <a:lnTo>
                    <a:pt x="148844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35686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6640" y="0"/>
            <a:ext cx="193997" cy="7315200"/>
            <a:chOff x="0" y="0"/>
            <a:chExt cx="258662" cy="9753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8699" cy="9753600"/>
            </a:xfrm>
            <a:custGeom>
              <a:avLst/>
              <a:gdLst/>
              <a:ahLst/>
              <a:cxnLst/>
              <a:rect l="l" t="t" r="r" b="b"/>
              <a:pathLst>
                <a:path w="258699" h="9753600">
                  <a:moveTo>
                    <a:pt x="0" y="0"/>
                  </a:moveTo>
                  <a:lnTo>
                    <a:pt x="258699" y="0"/>
                  </a:lnTo>
                  <a:lnTo>
                    <a:pt x="258699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D9CE">
                <a:alpha val="69804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7408" y="0"/>
            <a:ext cx="245632" cy="7315200"/>
            <a:chOff x="0" y="0"/>
            <a:chExt cx="327509" cy="9753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7533" cy="9753600"/>
            </a:xfrm>
            <a:custGeom>
              <a:avLst/>
              <a:gdLst/>
              <a:ahLst/>
              <a:cxnLst/>
              <a:rect l="l" t="t" r="r" b="b"/>
              <a:pathLst>
                <a:path w="327533" h="9753600">
                  <a:moveTo>
                    <a:pt x="0" y="0"/>
                  </a:moveTo>
                  <a:lnTo>
                    <a:pt x="327533" y="0"/>
                  </a:lnTo>
                  <a:lnTo>
                    <a:pt x="327533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FEDE8">
                <a:alpha val="70980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2954" y="-30480"/>
            <a:ext cx="60960" cy="7376160"/>
            <a:chOff x="0" y="0"/>
            <a:chExt cx="81280" cy="9834880"/>
          </a:xfrm>
        </p:grpSpPr>
        <p:sp>
          <p:nvSpPr>
            <p:cNvPr id="24" name="Freeform 24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7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4880" y="-30480"/>
            <a:ext cx="60960" cy="7376160"/>
            <a:chOff x="0" y="0"/>
            <a:chExt cx="81280" cy="9834880"/>
          </a:xfrm>
        </p:grpSpPr>
        <p:sp>
          <p:nvSpPr>
            <p:cNvPr id="26" name="Freeform 2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8">
                <a:alpha val="82745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0573" y="-30480"/>
            <a:ext cx="60960" cy="7376160"/>
            <a:chOff x="0" y="0"/>
            <a:chExt cx="81280" cy="9834880"/>
          </a:xfrm>
        </p:grpSpPr>
        <p:sp>
          <p:nvSpPr>
            <p:cNvPr id="28" name="Freeform 28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826509" y="-15240"/>
            <a:ext cx="30480" cy="7345680"/>
            <a:chOff x="0" y="0"/>
            <a:chExt cx="40640" cy="9794240"/>
          </a:xfrm>
        </p:grpSpPr>
        <p:sp>
          <p:nvSpPr>
            <p:cNvPr id="30" name="Freeform 30"/>
            <p:cNvSpPr/>
            <p:nvPr/>
          </p:nvSpPr>
          <p:spPr>
            <a:xfrm>
              <a:off x="0" y="20320"/>
              <a:ext cx="40640" cy="9753600"/>
            </a:xfrm>
            <a:custGeom>
              <a:avLst/>
              <a:gdLst/>
              <a:ahLst/>
              <a:cxnLst/>
              <a:rect l="l" t="t" r="r" b="b"/>
              <a:pathLst>
                <a:path w="40640" h="9753600">
                  <a:moveTo>
                    <a:pt x="40640" y="0"/>
                  </a:moveTo>
                  <a:lnTo>
                    <a:pt x="4064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8196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32840" y="-5080"/>
            <a:ext cx="10160" cy="7325360"/>
            <a:chOff x="0" y="0"/>
            <a:chExt cx="13547" cy="9767147"/>
          </a:xfrm>
        </p:grpSpPr>
        <p:sp>
          <p:nvSpPr>
            <p:cNvPr id="32" name="Freeform 3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90966" y="-30480"/>
            <a:ext cx="60960" cy="7376160"/>
            <a:chOff x="0" y="0"/>
            <a:chExt cx="81280" cy="9834880"/>
          </a:xfrm>
        </p:grpSpPr>
        <p:sp>
          <p:nvSpPr>
            <p:cNvPr id="34" name="Freeform 34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00480" y="0"/>
            <a:ext cx="81280" cy="7315200"/>
            <a:chOff x="0" y="0"/>
            <a:chExt cx="108373" cy="97536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8331" cy="9753600"/>
            </a:xfrm>
            <a:custGeom>
              <a:avLst/>
              <a:gdLst/>
              <a:ahLst/>
              <a:cxnLst/>
              <a:rect l="l" t="t" r="r" b="b"/>
              <a:pathLst>
                <a:path w="108331" h="9753600">
                  <a:moveTo>
                    <a:pt x="0" y="0"/>
                  </a:moveTo>
                  <a:lnTo>
                    <a:pt x="108331" y="0"/>
                  </a:lnTo>
                  <a:lnTo>
                    <a:pt x="10833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50980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50240" y="3657600"/>
            <a:ext cx="1381760" cy="1381760"/>
            <a:chOff x="0" y="0"/>
            <a:chExt cx="1842347" cy="184234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42262" cy="1842262"/>
            </a:xfrm>
            <a:custGeom>
              <a:avLst/>
              <a:gdLst/>
              <a:ahLst/>
              <a:cxnLst/>
              <a:rect l="l" t="t" r="r" b="b"/>
              <a:pathLst>
                <a:path w="1842262" h="1842262">
                  <a:moveTo>
                    <a:pt x="0" y="921131"/>
                  </a:moveTo>
                  <a:cubicBezTo>
                    <a:pt x="0" y="412369"/>
                    <a:pt x="412369" y="0"/>
                    <a:pt x="921131" y="0"/>
                  </a:cubicBezTo>
                  <a:cubicBezTo>
                    <a:pt x="1429893" y="0"/>
                    <a:pt x="1842262" y="412369"/>
                    <a:pt x="1842262" y="921131"/>
                  </a:cubicBezTo>
                  <a:cubicBezTo>
                    <a:pt x="1842262" y="1429893"/>
                    <a:pt x="1429893" y="1842262"/>
                    <a:pt x="921131" y="1842262"/>
                  </a:cubicBezTo>
                  <a:cubicBezTo>
                    <a:pt x="412369" y="1842262"/>
                    <a:pt x="0" y="1429893"/>
                    <a:pt x="0" y="921131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96941" y="5191202"/>
            <a:ext cx="684186" cy="684186"/>
            <a:chOff x="0" y="0"/>
            <a:chExt cx="912247" cy="91224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12241" cy="912241"/>
            </a:xfrm>
            <a:custGeom>
              <a:avLst/>
              <a:gdLst/>
              <a:ahLst/>
              <a:cxnLst/>
              <a:rect l="l" t="t" r="r" b="b"/>
              <a:pathLst>
                <a:path w="912241" h="912241">
                  <a:moveTo>
                    <a:pt x="0" y="456184"/>
                  </a:moveTo>
                  <a:cubicBezTo>
                    <a:pt x="0" y="204216"/>
                    <a:pt x="204216" y="0"/>
                    <a:pt x="456184" y="0"/>
                  </a:cubicBezTo>
                  <a:cubicBezTo>
                    <a:pt x="708152" y="0"/>
                    <a:pt x="912241" y="204216"/>
                    <a:pt x="912241" y="456184"/>
                  </a:cubicBezTo>
                  <a:cubicBezTo>
                    <a:pt x="912241" y="708152"/>
                    <a:pt x="708025" y="912241"/>
                    <a:pt x="456184" y="912241"/>
                  </a:cubicBezTo>
                  <a:cubicBezTo>
                    <a:pt x="204343" y="912241"/>
                    <a:pt x="0" y="708025"/>
                    <a:pt x="0" y="45618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63819" y="5867341"/>
            <a:ext cx="146304" cy="146304"/>
            <a:chOff x="0" y="0"/>
            <a:chExt cx="195072" cy="19507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072" cy="195072"/>
            </a:xfrm>
            <a:custGeom>
              <a:avLst/>
              <a:gdLst/>
              <a:ahLst/>
              <a:cxnLst/>
              <a:rect l="l" t="t" r="r" b="b"/>
              <a:pathLst>
                <a:path w="195072" h="195072">
                  <a:moveTo>
                    <a:pt x="0" y="97536"/>
                  </a:moveTo>
                  <a:cubicBezTo>
                    <a:pt x="0" y="43688"/>
                    <a:pt x="43688" y="0"/>
                    <a:pt x="97536" y="0"/>
                  </a:cubicBezTo>
                  <a:cubicBezTo>
                    <a:pt x="151384" y="0"/>
                    <a:pt x="195072" y="43688"/>
                    <a:pt x="195072" y="97536"/>
                  </a:cubicBezTo>
                  <a:cubicBezTo>
                    <a:pt x="195072" y="151384"/>
                    <a:pt x="151384" y="195072"/>
                    <a:pt x="97536" y="195072"/>
                  </a:cubicBezTo>
                  <a:cubicBezTo>
                    <a:pt x="43688" y="195072"/>
                    <a:pt x="0" y="151384"/>
                    <a:pt x="0" y="97536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775155" y="6174029"/>
            <a:ext cx="292608" cy="292608"/>
            <a:chOff x="0" y="0"/>
            <a:chExt cx="390144" cy="39014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90144" cy="390144"/>
            </a:xfrm>
            <a:custGeom>
              <a:avLst/>
              <a:gdLst/>
              <a:ahLst/>
              <a:cxnLst/>
              <a:rect l="l" t="t" r="r" b="b"/>
              <a:pathLst>
                <a:path w="390144" h="390144">
                  <a:moveTo>
                    <a:pt x="0" y="195072"/>
                  </a:moveTo>
                  <a:cubicBezTo>
                    <a:pt x="0" y="87376"/>
                    <a:pt x="87376" y="0"/>
                    <a:pt x="195072" y="0"/>
                  </a:cubicBezTo>
                  <a:cubicBezTo>
                    <a:pt x="302768" y="0"/>
                    <a:pt x="390144" y="87376"/>
                    <a:pt x="390144" y="195072"/>
                  </a:cubicBezTo>
                  <a:cubicBezTo>
                    <a:pt x="390144" y="302768"/>
                    <a:pt x="302768" y="390144"/>
                    <a:pt x="195072" y="390144"/>
                  </a:cubicBezTo>
                  <a:cubicBezTo>
                    <a:pt x="87376" y="390144"/>
                    <a:pt x="0" y="302768"/>
                    <a:pt x="0" y="195072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032000" y="4795520"/>
            <a:ext cx="390144" cy="390144"/>
            <a:chOff x="0" y="0"/>
            <a:chExt cx="520192" cy="5201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20192" cy="520192"/>
            </a:xfrm>
            <a:custGeom>
              <a:avLst/>
              <a:gdLst/>
              <a:ahLst/>
              <a:cxnLst/>
              <a:rect l="l" t="t" r="r" b="b"/>
              <a:pathLst>
                <a:path w="520192" h="520192">
                  <a:moveTo>
                    <a:pt x="0" y="260096"/>
                  </a:moveTo>
                  <a:cubicBezTo>
                    <a:pt x="0" y="116459"/>
                    <a:pt x="116459" y="0"/>
                    <a:pt x="260096" y="0"/>
                  </a:cubicBezTo>
                  <a:cubicBezTo>
                    <a:pt x="403733" y="0"/>
                    <a:pt x="520192" y="116459"/>
                    <a:pt x="520192" y="260096"/>
                  </a:cubicBezTo>
                  <a:cubicBezTo>
                    <a:pt x="520192" y="403733"/>
                    <a:pt x="403733" y="520192"/>
                    <a:pt x="260096" y="520192"/>
                  </a:cubicBezTo>
                  <a:cubicBezTo>
                    <a:pt x="116459" y="520192"/>
                    <a:pt x="0" y="403733"/>
                    <a:pt x="0" y="260096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47" name="Freeform 47"/>
          <p:cNvSpPr/>
          <p:nvPr/>
        </p:nvSpPr>
        <p:spPr>
          <a:xfrm>
            <a:off x="4204214" y="4774125"/>
            <a:ext cx="3160509" cy="2030327"/>
          </a:xfrm>
          <a:custGeom>
            <a:avLst/>
            <a:gdLst/>
            <a:ahLst/>
            <a:cxnLst/>
            <a:rect l="l" t="t" r="r" b="b"/>
            <a:pathLst>
              <a:path w="4048480" h="2697300">
                <a:moveTo>
                  <a:pt x="0" y="0"/>
                </a:moveTo>
                <a:lnTo>
                  <a:pt x="4048480" y="0"/>
                </a:lnTo>
                <a:lnTo>
                  <a:pt x="4048480" y="2697300"/>
                </a:lnTo>
                <a:lnTo>
                  <a:pt x="0" y="269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48" name="TextBox 48"/>
          <p:cNvSpPr txBox="1"/>
          <p:nvPr/>
        </p:nvSpPr>
        <p:spPr>
          <a:xfrm>
            <a:off x="1409160" y="1295400"/>
            <a:ext cx="8068019" cy="1812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</a:pPr>
            <a:r>
              <a:rPr lang="bg-BG" sz="2000" b="1" dirty="0">
                <a:solidFill>
                  <a:srgbClr val="0070C0"/>
                </a:solidFill>
                <a:latin typeface="Montserrat Medium" charset="-52"/>
              </a:rPr>
              <a:t>Ефективност на обучението в смесена и онлайн среда</a:t>
            </a:r>
            <a:r>
              <a:rPr lang="bg-BG" sz="2000" b="1" dirty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>
              <a:lnSpc>
                <a:spcPts val="3455"/>
              </a:lnSpc>
            </a:pPr>
            <a:endParaRPr lang="en-US" sz="2000" b="1" dirty="0"/>
          </a:p>
          <a:p>
            <a:pPr algn="ctr">
              <a:lnSpc>
                <a:spcPts val="3840"/>
              </a:lnSpc>
            </a:pPr>
            <a:endParaRPr lang="en-US" sz="2400" spc="-10" dirty="0">
              <a:solidFill>
                <a:srgbClr val="0070C0"/>
              </a:solidFill>
              <a:latin typeface="Montserrat Medium"/>
            </a:endParaRPr>
          </a:p>
          <a:p>
            <a:pPr algn="ctr">
              <a:lnSpc>
                <a:spcPts val="3455"/>
              </a:lnSpc>
            </a:pPr>
            <a:endParaRPr lang="en-US" sz="2879" spc="-10" dirty="0">
              <a:solidFill>
                <a:srgbClr val="0070C0"/>
              </a:solidFill>
              <a:latin typeface="Montserrat Medium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321569" y="2717003"/>
            <a:ext cx="6400800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endParaRPr dirty="0"/>
          </a:p>
          <a:p>
            <a:pPr algn="ctr">
              <a:lnSpc>
                <a:spcPts val="2560"/>
              </a:lnSpc>
            </a:pPr>
            <a:r>
              <a:rPr lang="en-US" sz="3600" b="1" spc="-7" dirty="0" err="1">
                <a:solidFill>
                  <a:srgbClr val="0070C0"/>
                </a:solidFill>
                <a:latin typeface="Montserrat Medium"/>
              </a:rPr>
              <a:t>Светът</a:t>
            </a:r>
            <a:r>
              <a:rPr lang="en-US" sz="3600" b="1" spc="-7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3600" b="1" spc="-7" dirty="0" err="1">
                <a:solidFill>
                  <a:srgbClr val="0070C0"/>
                </a:solidFill>
                <a:latin typeface="Montserrat Medium"/>
              </a:rPr>
              <a:t>на</a:t>
            </a:r>
            <a:r>
              <a:rPr lang="en-US" sz="3600" b="1" spc="-7" dirty="0">
                <a:solidFill>
                  <a:srgbClr val="0070C0"/>
                </a:solidFill>
                <a:latin typeface="Montserrat Medium"/>
              </a:rPr>
              <a:t> </a:t>
            </a:r>
            <a:r>
              <a:rPr lang="en-US" sz="3600" b="1" spc="-7" dirty="0" err="1">
                <a:solidFill>
                  <a:srgbClr val="0070C0"/>
                </a:solidFill>
                <a:latin typeface="Montserrat Medium"/>
              </a:rPr>
              <a:t>Canva</a:t>
            </a:r>
            <a:r>
              <a:rPr lang="en-US" sz="3600" b="1" spc="-7" dirty="0">
                <a:solidFill>
                  <a:srgbClr val="0070C0"/>
                </a:solidFill>
                <a:latin typeface="Montserrat Medium"/>
              </a:rPr>
              <a:t> и Genially</a:t>
            </a:r>
          </a:p>
          <a:p>
            <a:pPr algn="l">
              <a:lnSpc>
                <a:spcPts val="2304"/>
              </a:lnSpc>
            </a:pPr>
            <a:endParaRPr lang="en-US" sz="2133" spc="-7" dirty="0">
              <a:solidFill>
                <a:srgbClr val="0070C0"/>
              </a:solidFill>
              <a:latin typeface="Montserrat Medium"/>
            </a:endParaRPr>
          </a:p>
          <a:p>
            <a:pPr algn="l">
              <a:lnSpc>
                <a:spcPts val="2560"/>
              </a:lnSpc>
            </a:pPr>
            <a:endParaRPr lang="en-US" sz="2133" spc="-7" dirty="0">
              <a:solidFill>
                <a:srgbClr val="0070C0"/>
              </a:solidFill>
              <a:latin typeface="Montserrat Medium"/>
            </a:endParaRPr>
          </a:p>
        </p:txBody>
      </p:sp>
      <p:pic>
        <p:nvPicPr>
          <p:cNvPr id="50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9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2760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00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776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538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494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8320" y="591423"/>
            <a:ext cx="778256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0070C0"/>
                </a:solidFill>
                <a:latin typeface="Montserrat Medium"/>
              </a:rPr>
              <a:t>Ефективност на обучението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2195" y="1371876"/>
            <a:ext cx="4740276" cy="56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42"/>
              </a:lnSpc>
            </a:pPr>
            <a:r>
              <a:rPr lang="en-US" sz="1702" spc="-5">
                <a:solidFill>
                  <a:srgbClr val="0070C0"/>
                </a:solidFill>
                <a:latin typeface="Montserrat Bold"/>
              </a:rPr>
              <a:t>I. Ефективност:</a:t>
            </a:r>
          </a:p>
          <a:p>
            <a:pPr marL="218990" lvl="1" indent="-109495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мотивация</a:t>
            </a:r>
          </a:p>
          <a:p>
            <a:pPr marL="218990" lvl="1" indent="-109495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учебни материали</a:t>
            </a:r>
          </a:p>
          <a:p>
            <a:pPr marL="218990" lvl="1" indent="-109495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негативно - позитивно</a:t>
            </a:r>
          </a:p>
          <a:p>
            <a:pPr marL="218990" lvl="1" indent="-109495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еднообразно - забавно</a:t>
            </a:r>
          </a:p>
          <a:p>
            <a:pPr algn="just">
              <a:lnSpc>
                <a:spcPts val="2042"/>
              </a:lnSpc>
            </a:pPr>
            <a:endParaRPr lang="en-US" sz="1702" spc="-5">
              <a:solidFill>
                <a:srgbClr val="0070C0"/>
              </a:solidFill>
              <a:latin typeface="Montserrat"/>
            </a:endParaRPr>
          </a:p>
          <a:p>
            <a:pPr algn="just">
              <a:lnSpc>
                <a:spcPts val="2042"/>
              </a:lnSpc>
            </a:pPr>
            <a:r>
              <a:rPr lang="en-US" sz="1702" spc="-5">
                <a:solidFill>
                  <a:srgbClr val="0070C0"/>
                </a:solidFill>
                <a:latin typeface="Montserrat Bold"/>
              </a:rPr>
              <a:t>II. Умения: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типове задачи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възпроизвеждане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анализ/обработка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практическо приложение</a:t>
            </a:r>
          </a:p>
          <a:p>
            <a:pPr algn="just">
              <a:lnSpc>
                <a:spcPts val="2042"/>
              </a:lnSpc>
            </a:pPr>
            <a:endParaRPr lang="en-US" sz="1702" spc="-5">
              <a:solidFill>
                <a:srgbClr val="0070C0"/>
              </a:solidFill>
              <a:latin typeface="Montserrat"/>
            </a:endParaRPr>
          </a:p>
          <a:p>
            <a:pPr algn="just">
              <a:lnSpc>
                <a:spcPts val="2042"/>
              </a:lnSpc>
            </a:pPr>
            <a:r>
              <a:rPr lang="en-US" sz="1702" spc="-5">
                <a:solidFill>
                  <a:srgbClr val="0070C0"/>
                </a:solidFill>
                <a:latin typeface="Montserrat Bold"/>
              </a:rPr>
              <a:t>III. Ролята на учителя: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център - периферия (ученик - учител)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вярно - грешно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самостоятелни задачи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големи усилия - малка ефективност</a:t>
            </a:r>
          </a:p>
          <a:p>
            <a:pPr algn="just">
              <a:lnSpc>
                <a:spcPts val="2042"/>
              </a:lnSpc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                            ( Аз - Другите)</a:t>
            </a:r>
          </a:p>
          <a:p>
            <a:pPr marL="367505" lvl="1" indent="-183752" algn="just">
              <a:lnSpc>
                <a:spcPts val="2042"/>
              </a:lnSpc>
              <a:buFont typeface="Arial"/>
              <a:buChar char="•"/>
            </a:pPr>
            <a:r>
              <a:rPr lang="en-US" sz="1702" spc="-5">
                <a:solidFill>
                  <a:srgbClr val="0070C0"/>
                </a:solidFill>
                <a:latin typeface="Montserrat"/>
              </a:rPr>
              <a:t>прецизност - ефективност</a:t>
            </a:r>
          </a:p>
          <a:p>
            <a:pPr algn="just">
              <a:lnSpc>
                <a:spcPts val="2042"/>
              </a:lnSpc>
            </a:pPr>
            <a:endParaRPr lang="en-US" sz="1702" spc="-5">
              <a:solidFill>
                <a:srgbClr val="0070C0"/>
              </a:solidFill>
              <a:latin typeface="Montserrat"/>
            </a:endParaRPr>
          </a:p>
          <a:p>
            <a:pPr algn="just">
              <a:lnSpc>
                <a:spcPts val="2042"/>
              </a:lnSpc>
            </a:pPr>
            <a:endParaRPr lang="en-US" sz="1702" spc="-5">
              <a:solidFill>
                <a:srgbClr val="0070C0"/>
              </a:solidFill>
              <a:latin typeface="Montserrat"/>
            </a:endParaRPr>
          </a:p>
          <a:p>
            <a:pPr algn="just">
              <a:lnSpc>
                <a:spcPts val="2042"/>
              </a:lnSpc>
            </a:pPr>
            <a:endParaRPr lang="en-US" sz="1702" spc="-5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 rot="320075">
            <a:off x="5923459" y="2768219"/>
            <a:ext cx="2690853" cy="2050423"/>
          </a:xfrm>
          <a:custGeom>
            <a:avLst/>
            <a:gdLst/>
            <a:ahLst/>
            <a:cxnLst/>
            <a:rect l="l" t="t" r="r" b="b"/>
            <a:pathLst>
              <a:path w="2690853" h="2050423">
                <a:moveTo>
                  <a:pt x="0" y="0"/>
                </a:moveTo>
                <a:lnTo>
                  <a:pt x="2690853" y="0"/>
                </a:lnTo>
                <a:lnTo>
                  <a:pt x="2690853" y="2050423"/>
                </a:lnTo>
                <a:lnTo>
                  <a:pt x="0" y="2050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733" r="-17733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18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246936"/>
            <a:ext cx="7782560" cy="83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0070C0"/>
                </a:solidFill>
                <a:latin typeface="Montserrat Medium"/>
              </a:rPr>
              <a:t>Canva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6537" y="1399064"/>
            <a:ext cx="3718560" cy="528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Canva е австралийска уеб базирана платформа за графичен дизайн.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Още с пускането си Canva бързо набира популярност.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Платформата позволява на потребителите да създават професионално изглеждащи дизайни, като избират от стотици готови шаблони или си направят свой.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Предлага се безплатно, но с ограничени възможности, докато платената версия включва 1 TB облачно пространство, денонощна техническа поддръжка, инструменти с изкуствен интелект и други. </a:t>
            </a:r>
          </a:p>
          <a:p>
            <a:pPr marL="192182" lvl="1" indent="-96091" algn="just">
              <a:lnSpc>
                <a:spcPts val="1791"/>
              </a:lnSpc>
              <a:buFont typeface="Arial"/>
              <a:buChar char="•"/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Дизайнерите разполагат с над 91 милиона изображения, които могат да включат в своите разработки.</a:t>
            </a:r>
          </a:p>
        </p:txBody>
      </p:sp>
      <p:sp>
        <p:nvSpPr>
          <p:cNvPr id="17" name="Freeform 17"/>
          <p:cNvSpPr/>
          <p:nvPr/>
        </p:nvSpPr>
        <p:spPr>
          <a:xfrm rot="320075">
            <a:off x="4781342" y="1919346"/>
            <a:ext cx="4058367" cy="3092465"/>
          </a:xfrm>
          <a:custGeom>
            <a:avLst/>
            <a:gdLst/>
            <a:ahLst/>
            <a:cxnLst/>
            <a:rect l="l" t="t" r="r" b="b"/>
            <a:pathLst>
              <a:path w="4058367" h="3092465">
                <a:moveTo>
                  <a:pt x="0" y="0"/>
                </a:moveTo>
                <a:lnTo>
                  <a:pt x="4058367" y="0"/>
                </a:lnTo>
                <a:lnTo>
                  <a:pt x="4058367" y="3092465"/>
                </a:lnTo>
                <a:lnTo>
                  <a:pt x="0" y="3092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733" r="-17733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18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338667"/>
            <a:ext cx="7782560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3840"/>
              </a:lnSpc>
            </a:pPr>
            <a:endParaRPr lang="en-US" sz="3200" spc="-11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6537" y="1171286"/>
            <a:ext cx="3503930" cy="314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70C0"/>
                </a:solidFill>
                <a:latin typeface="Montserrat"/>
              </a:rPr>
              <a:t>Инфографики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	Инфографиката е визуално представяне на информация чрез илюстрации, диаграми, снимки, тримерни модели, анимации и др. В много случаи графичните елементи могат да бъдат придружени с текстови обяснения. 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	Инфографиката се използва за илюстриране на процеси, събития, на различни механизми, и друга бизнес информация.</a:t>
            </a:r>
          </a:p>
        </p:txBody>
      </p:sp>
      <p:sp>
        <p:nvSpPr>
          <p:cNvPr id="17" name="Freeform 17"/>
          <p:cNvSpPr/>
          <p:nvPr/>
        </p:nvSpPr>
        <p:spPr>
          <a:xfrm rot="230759">
            <a:off x="4202763" y="1285228"/>
            <a:ext cx="4462805" cy="2954130"/>
          </a:xfrm>
          <a:custGeom>
            <a:avLst/>
            <a:gdLst/>
            <a:ahLst/>
            <a:cxnLst/>
            <a:rect l="l" t="t" r="r" b="b"/>
            <a:pathLst>
              <a:path w="4462805" h="2954130">
                <a:moveTo>
                  <a:pt x="0" y="0"/>
                </a:moveTo>
                <a:lnTo>
                  <a:pt x="4462805" y="0"/>
                </a:lnTo>
                <a:lnTo>
                  <a:pt x="4462805" y="2954130"/>
                </a:lnTo>
                <a:lnTo>
                  <a:pt x="0" y="2954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39" r="-8839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TextBox 18"/>
          <p:cNvSpPr txBox="1"/>
          <p:nvPr/>
        </p:nvSpPr>
        <p:spPr>
          <a:xfrm>
            <a:off x="436537" y="4398693"/>
            <a:ext cx="7958825" cy="266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70C0"/>
                </a:solidFill>
                <a:latin typeface="Montserrat"/>
              </a:rPr>
              <a:t>Инфографики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	Инфографиките са ефективни заради визуалния си елемент. Хората получават информация от сетивата си (зрение, слух, мирис, вкус, докосване), но получават значително повече информация чрез зрението, отколкото която и да е от другите четири. 50% от човешкия мозък е посветен на визуалните функции и изображенията се преработват по-бързо от текста. </a:t>
            </a:r>
          </a:p>
          <a:p>
            <a:pPr marL="192182" lvl="1" indent="-96091" algn="just">
              <a:lnSpc>
                <a:spcPts val="1791"/>
              </a:lnSpc>
            </a:pPr>
            <a:r>
              <a:rPr lang="en-US" sz="1493" spc="-5">
                <a:solidFill>
                  <a:srgbClr val="0070C0"/>
                </a:solidFill>
                <a:latin typeface="Montserrat"/>
              </a:rPr>
              <a:t>	Мозъкът преработва снимките наведнъж, но обработва текста по линеен начин, което означава, че отнема много повече време за получаване на информация от текста. Инфографиката подготвя читателя, правейки предмета по-достъпен.</a:t>
            </a:r>
          </a:p>
        </p:txBody>
      </p:sp>
      <p:pic>
        <p:nvPicPr>
          <p:cNvPr id="1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338667"/>
            <a:ext cx="7782560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 spc="-13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4608"/>
              </a:lnSpc>
            </a:pPr>
            <a:endParaRPr lang="en-US" sz="3840" spc="-13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6537" y="1171286"/>
            <a:ext cx="4732866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70C0"/>
                </a:solidFill>
                <a:latin typeface="Montserrat"/>
              </a:rPr>
              <a:t>Инфографики</a:t>
            </a:r>
          </a:p>
          <a:p>
            <a:pPr marL="76873" lvl="1" indent="-38436" algn="just">
              <a:lnSpc>
                <a:spcPts val="716"/>
              </a:lnSpc>
            </a:pPr>
            <a:r>
              <a:rPr lang="en-US" sz="597" spc="-2">
                <a:solidFill>
                  <a:srgbClr val="0070C0"/>
                </a:solidFill>
                <a:latin typeface="Montserrat"/>
              </a:rPr>
              <a:t>	</a:t>
            </a:r>
          </a:p>
        </p:txBody>
      </p:sp>
      <p:sp>
        <p:nvSpPr>
          <p:cNvPr id="17" name="Freeform 17"/>
          <p:cNvSpPr/>
          <p:nvPr/>
        </p:nvSpPr>
        <p:spPr>
          <a:xfrm rot="-485508">
            <a:off x="712412" y="1664139"/>
            <a:ext cx="3793485" cy="2213321"/>
          </a:xfrm>
          <a:custGeom>
            <a:avLst/>
            <a:gdLst/>
            <a:ahLst/>
            <a:cxnLst/>
            <a:rect l="l" t="t" r="r" b="b"/>
            <a:pathLst>
              <a:path w="3793485" h="2213321">
                <a:moveTo>
                  <a:pt x="0" y="0"/>
                </a:moveTo>
                <a:lnTo>
                  <a:pt x="3793485" y="0"/>
                </a:lnTo>
                <a:lnTo>
                  <a:pt x="3793485" y="2213320"/>
                </a:lnTo>
                <a:lnTo>
                  <a:pt x="0" y="2213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2" r="-1862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431901">
            <a:off x="4914660" y="1720672"/>
            <a:ext cx="3543169" cy="2100254"/>
          </a:xfrm>
          <a:custGeom>
            <a:avLst/>
            <a:gdLst/>
            <a:ahLst/>
            <a:cxnLst/>
            <a:rect l="l" t="t" r="r" b="b"/>
            <a:pathLst>
              <a:path w="3543169" h="2100254">
                <a:moveTo>
                  <a:pt x="0" y="0"/>
                </a:moveTo>
                <a:lnTo>
                  <a:pt x="3543169" y="0"/>
                </a:lnTo>
                <a:lnTo>
                  <a:pt x="3543169" y="2100254"/>
                </a:lnTo>
                <a:lnTo>
                  <a:pt x="0" y="2100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89" r="-2689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389766">
            <a:off x="2473591" y="4445290"/>
            <a:ext cx="3900358" cy="2355063"/>
          </a:xfrm>
          <a:custGeom>
            <a:avLst/>
            <a:gdLst/>
            <a:ahLst/>
            <a:cxnLst/>
            <a:rect l="l" t="t" r="r" b="b"/>
            <a:pathLst>
              <a:path w="3900358" h="2355063">
                <a:moveTo>
                  <a:pt x="0" y="0"/>
                </a:moveTo>
                <a:lnTo>
                  <a:pt x="3900359" y="0"/>
                </a:lnTo>
                <a:lnTo>
                  <a:pt x="3900359" y="2355063"/>
                </a:lnTo>
                <a:lnTo>
                  <a:pt x="0" y="235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671" r="-3671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0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Freeform 15"/>
          <p:cNvSpPr/>
          <p:nvPr/>
        </p:nvSpPr>
        <p:spPr>
          <a:xfrm rot="-1131312">
            <a:off x="600242" y="4046682"/>
            <a:ext cx="4296340" cy="2455277"/>
          </a:xfrm>
          <a:custGeom>
            <a:avLst/>
            <a:gdLst/>
            <a:ahLst/>
            <a:cxnLst/>
            <a:rect l="l" t="t" r="r" b="b"/>
            <a:pathLst>
              <a:path w="4296340" h="2455277">
                <a:moveTo>
                  <a:pt x="0" y="0"/>
                </a:moveTo>
                <a:lnTo>
                  <a:pt x="4296340" y="0"/>
                </a:lnTo>
                <a:lnTo>
                  <a:pt x="4296340" y="2455276"/>
                </a:lnTo>
                <a:lnTo>
                  <a:pt x="0" y="245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8" r="-798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6" name="TextBox 16"/>
          <p:cNvSpPr txBox="1"/>
          <p:nvPr/>
        </p:nvSpPr>
        <p:spPr>
          <a:xfrm>
            <a:off x="579120" y="338667"/>
            <a:ext cx="7782560" cy="112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-11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3840"/>
              </a:lnSpc>
            </a:pPr>
            <a:endParaRPr lang="en-US" sz="3200" spc="-11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6537" y="1005496"/>
            <a:ext cx="3503930" cy="59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70C0"/>
                </a:solidFill>
                <a:latin typeface="Montserrat"/>
              </a:rPr>
              <a:t>Фотоколажи</a:t>
            </a:r>
          </a:p>
          <a:p>
            <a:pPr marL="247091" lvl="1" indent="-123546" algn="just">
              <a:lnSpc>
                <a:spcPts val="2304"/>
              </a:lnSpc>
            </a:pPr>
            <a:endParaRPr lang="en-US" sz="1920" spc="-6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 rot="-431988">
            <a:off x="587530" y="1646849"/>
            <a:ext cx="3591074" cy="2115068"/>
          </a:xfrm>
          <a:custGeom>
            <a:avLst/>
            <a:gdLst/>
            <a:ahLst/>
            <a:cxnLst/>
            <a:rect l="l" t="t" r="r" b="b"/>
            <a:pathLst>
              <a:path w="3591074" h="2115068">
                <a:moveTo>
                  <a:pt x="0" y="0"/>
                </a:moveTo>
                <a:lnTo>
                  <a:pt x="3591074" y="0"/>
                </a:lnTo>
                <a:lnTo>
                  <a:pt x="3591074" y="2115068"/>
                </a:lnTo>
                <a:lnTo>
                  <a:pt x="0" y="2115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53" r="-2353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-739074">
            <a:off x="5428256" y="3767342"/>
            <a:ext cx="3428516" cy="2715581"/>
          </a:xfrm>
          <a:custGeom>
            <a:avLst/>
            <a:gdLst/>
            <a:ahLst/>
            <a:cxnLst/>
            <a:rect l="l" t="t" r="r" b="b"/>
            <a:pathLst>
              <a:path w="3428516" h="2715581">
                <a:moveTo>
                  <a:pt x="0" y="0"/>
                </a:moveTo>
                <a:lnTo>
                  <a:pt x="3428516" y="0"/>
                </a:lnTo>
                <a:lnTo>
                  <a:pt x="3428516" y="2715581"/>
                </a:lnTo>
                <a:lnTo>
                  <a:pt x="0" y="2715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5" r="-20405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Freeform 20"/>
          <p:cNvSpPr/>
          <p:nvPr/>
        </p:nvSpPr>
        <p:spPr>
          <a:xfrm rot="744568">
            <a:off x="4515345" y="1381511"/>
            <a:ext cx="3339279" cy="2002946"/>
          </a:xfrm>
          <a:custGeom>
            <a:avLst/>
            <a:gdLst/>
            <a:ahLst/>
            <a:cxnLst/>
            <a:rect l="l" t="t" r="r" b="b"/>
            <a:pathLst>
              <a:path w="3339279" h="2002946">
                <a:moveTo>
                  <a:pt x="0" y="0"/>
                </a:moveTo>
                <a:lnTo>
                  <a:pt x="3339279" y="0"/>
                </a:lnTo>
                <a:lnTo>
                  <a:pt x="3339279" y="2002947"/>
                </a:lnTo>
                <a:lnTo>
                  <a:pt x="0" y="20029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316" r="-3316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1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348192"/>
            <a:ext cx="7782560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 spc="-12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4095"/>
              </a:lnSpc>
            </a:pPr>
            <a:endParaRPr lang="en-US" sz="3413" spc="-12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6537" y="833784"/>
            <a:ext cx="3503930" cy="60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spc="-6">
                <a:solidFill>
                  <a:srgbClr val="0070C0"/>
                </a:solidFill>
                <a:latin typeface="Montserrat"/>
              </a:rPr>
              <a:t>Десктоп изображение</a:t>
            </a:r>
          </a:p>
        </p:txBody>
      </p:sp>
      <p:sp>
        <p:nvSpPr>
          <p:cNvPr id="17" name="Freeform 17"/>
          <p:cNvSpPr/>
          <p:nvPr/>
        </p:nvSpPr>
        <p:spPr>
          <a:xfrm rot="-490135">
            <a:off x="727418" y="1863150"/>
            <a:ext cx="3003235" cy="1972305"/>
          </a:xfrm>
          <a:custGeom>
            <a:avLst/>
            <a:gdLst/>
            <a:ahLst/>
            <a:cxnLst/>
            <a:rect l="l" t="t" r="r" b="b"/>
            <a:pathLst>
              <a:path w="3003235" h="1972305">
                <a:moveTo>
                  <a:pt x="0" y="0"/>
                </a:moveTo>
                <a:lnTo>
                  <a:pt x="3003235" y="0"/>
                </a:lnTo>
                <a:lnTo>
                  <a:pt x="3003235" y="1972305"/>
                </a:lnTo>
                <a:lnTo>
                  <a:pt x="0" y="1972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75" r="-8375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364440">
            <a:off x="1148402" y="4207120"/>
            <a:ext cx="3302767" cy="2292714"/>
          </a:xfrm>
          <a:custGeom>
            <a:avLst/>
            <a:gdLst/>
            <a:ahLst/>
            <a:cxnLst/>
            <a:rect l="l" t="t" r="r" b="b"/>
            <a:pathLst>
              <a:path w="3302767" h="2292714">
                <a:moveTo>
                  <a:pt x="0" y="0"/>
                </a:moveTo>
                <a:lnTo>
                  <a:pt x="3302767" y="0"/>
                </a:lnTo>
                <a:lnTo>
                  <a:pt x="3302767" y="2292714"/>
                </a:lnTo>
                <a:lnTo>
                  <a:pt x="0" y="22927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704" r="-1170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546821">
            <a:off x="5249381" y="1361413"/>
            <a:ext cx="2916547" cy="2027402"/>
          </a:xfrm>
          <a:custGeom>
            <a:avLst/>
            <a:gdLst/>
            <a:ahLst/>
            <a:cxnLst/>
            <a:rect l="l" t="t" r="r" b="b"/>
            <a:pathLst>
              <a:path w="2916547" h="2027402">
                <a:moveTo>
                  <a:pt x="0" y="0"/>
                </a:moveTo>
                <a:lnTo>
                  <a:pt x="2916548" y="0"/>
                </a:lnTo>
                <a:lnTo>
                  <a:pt x="2916548" y="2027402"/>
                </a:lnTo>
                <a:lnTo>
                  <a:pt x="0" y="20274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790" r="-11790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Freeform 20"/>
          <p:cNvSpPr/>
          <p:nvPr/>
        </p:nvSpPr>
        <p:spPr>
          <a:xfrm rot="706737">
            <a:off x="5292733" y="4021936"/>
            <a:ext cx="3029335" cy="2058420"/>
          </a:xfrm>
          <a:custGeom>
            <a:avLst/>
            <a:gdLst/>
            <a:ahLst/>
            <a:cxnLst/>
            <a:rect l="l" t="t" r="r" b="b"/>
            <a:pathLst>
              <a:path w="3029335" h="2058420">
                <a:moveTo>
                  <a:pt x="0" y="0"/>
                </a:moveTo>
                <a:lnTo>
                  <a:pt x="3029335" y="0"/>
                </a:lnTo>
                <a:lnTo>
                  <a:pt x="3029335" y="2058420"/>
                </a:lnTo>
                <a:lnTo>
                  <a:pt x="0" y="20584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399" r="-10399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1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grpSp>
        <p:nvGrpSpPr>
          <p:cNvPr id="3" name="Group 3"/>
          <p:cNvGrpSpPr/>
          <p:nvPr/>
        </p:nvGrpSpPr>
        <p:grpSpPr>
          <a:xfrm>
            <a:off x="9326880" y="-20320"/>
            <a:ext cx="40640" cy="7355840"/>
            <a:chOff x="0" y="0"/>
            <a:chExt cx="54187" cy="9807787"/>
          </a:xfrm>
        </p:grpSpPr>
        <p:sp>
          <p:nvSpPr>
            <p:cNvPr id="4" name="Freeform 4"/>
            <p:cNvSpPr/>
            <p:nvPr/>
          </p:nvSpPr>
          <p:spPr>
            <a:xfrm>
              <a:off x="0" y="27051"/>
              <a:ext cx="54229" cy="9753600"/>
            </a:xfrm>
            <a:custGeom>
              <a:avLst/>
              <a:gdLst/>
              <a:ahLst/>
              <a:cxnLst/>
              <a:rect l="l" t="t" r="r" b="b"/>
              <a:pathLst>
                <a:path w="54229" h="9753600">
                  <a:moveTo>
                    <a:pt x="54229" y="0"/>
                  </a:moveTo>
                  <a:lnTo>
                    <a:pt x="5422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>
                <a:alpha val="92941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00" y="-30480"/>
            <a:ext cx="60960" cy="7376160"/>
            <a:chOff x="0" y="0"/>
            <a:chExt cx="81280" cy="9834880"/>
          </a:xfrm>
        </p:grpSpPr>
        <p:sp>
          <p:nvSpPr>
            <p:cNvPr id="6" name="Freeform 6"/>
            <p:cNvSpPr/>
            <p:nvPr/>
          </p:nvSpPr>
          <p:spPr>
            <a:xfrm>
              <a:off x="0" y="40640"/>
              <a:ext cx="81280" cy="9753600"/>
            </a:xfrm>
            <a:custGeom>
              <a:avLst/>
              <a:gdLst/>
              <a:ahLst/>
              <a:cxnLst/>
              <a:rect l="l" t="t" r="r" b="b"/>
              <a:pathLst>
                <a:path w="81280" h="9753600">
                  <a:moveTo>
                    <a:pt x="81280" y="0"/>
                  </a:moveTo>
                  <a:lnTo>
                    <a:pt x="81280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3AE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0880" y="-10160"/>
            <a:ext cx="20320" cy="7335520"/>
            <a:chOff x="0" y="0"/>
            <a:chExt cx="27093" cy="9780693"/>
          </a:xfrm>
        </p:grpSpPr>
        <p:sp>
          <p:nvSpPr>
            <p:cNvPr id="8" name="Freeform 8"/>
            <p:cNvSpPr/>
            <p:nvPr/>
          </p:nvSpPr>
          <p:spPr>
            <a:xfrm>
              <a:off x="0" y="13589"/>
              <a:ext cx="27051" cy="9753600"/>
            </a:xfrm>
            <a:custGeom>
              <a:avLst/>
              <a:gdLst/>
              <a:ahLst/>
              <a:cxnLst/>
              <a:rect l="l" t="t" r="r" b="b"/>
              <a:pathLst>
                <a:path w="27051" h="9753600">
                  <a:moveTo>
                    <a:pt x="27051" y="0"/>
                  </a:moveTo>
                  <a:lnTo>
                    <a:pt x="27051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28480" y="0"/>
            <a:ext cx="325120" cy="7315200"/>
            <a:chOff x="0" y="0"/>
            <a:chExt cx="433493" cy="9753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3451" cy="9753600"/>
            </a:xfrm>
            <a:custGeom>
              <a:avLst/>
              <a:gdLst/>
              <a:ahLst/>
              <a:cxnLst/>
              <a:rect l="l" t="t" r="r" b="b"/>
              <a:pathLst>
                <a:path w="433451" h="9753600">
                  <a:moveTo>
                    <a:pt x="0" y="0"/>
                  </a:moveTo>
                  <a:lnTo>
                    <a:pt x="433451" y="0"/>
                  </a:lnTo>
                  <a:lnTo>
                    <a:pt x="433451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FEC3AE">
                <a:alpha val="86667"/>
              </a:srgbClr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680" y="-5080"/>
            <a:ext cx="10160" cy="7325360"/>
            <a:chOff x="0" y="0"/>
            <a:chExt cx="13547" cy="9767147"/>
          </a:xfrm>
        </p:grpSpPr>
        <p:sp>
          <p:nvSpPr>
            <p:cNvPr id="12" name="Freeform 12"/>
            <p:cNvSpPr/>
            <p:nvPr/>
          </p:nvSpPr>
          <p:spPr>
            <a:xfrm>
              <a:off x="0" y="6731"/>
              <a:ext cx="13589" cy="9753600"/>
            </a:xfrm>
            <a:custGeom>
              <a:avLst/>
              <a:gdLst/>
              <a:ahLst/>
              <a:cxnLst/>
              <a:rect l="l" t="t" r="r" b="b"/>
              <a:pathLst>
                <a:path w="13589" h="9753600">
                  <a:moveTo>
                    <a:pt x="13589" y="0"/>
                  </a:moveTo>
                  <a:lnTo>
                    <a:pt x="13589" y="9753600"/>
                  </a:lnTo>
                  <a:lnTo>
                    <a:pt x="0" y="975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00211" y="6096000"/>
            <a:ext cx="585216" cy="585216"/>
            <a:chOff x="0" y="0"/>
            <a:chExt cx="780288" cy="780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80288" cy="780288"/>
            </a:xfrm>
            <a:custGeom>
              <a:avLst/>
              <a:gdLst/>
              <a:ahLst/>
              <a:cxnLst/>
              <a:rect l="l" t="t" r="r" b="b"/>
              <a:pathLst>
                <a:path w="780288" h="780288">
                  <a:moveTo>
                    <a:pt x="0" y="390144"/>
                  </a:moveTo>
                  <a:cubicBezTo>
                    <a:pt x="0" y="174625"/>
                    <a:pt x="174625" y="0"/>
                    <a:pt x="390144" y="0"/>
                  </a:cubicBezTo>
                  <a:cubicBezTo>
                    <a:pt x="605663" y="0"/>
                    <a:pt x="780288" y="174625"/>
                    <a:pt x="780288" y="390144"/>
                  </a:cubicBezTo>
                  <a:cubicBezTo>
                    <a:pt x="780288" y="605663"/>
                    <a:pt x="605663" y="780288"/>
                    <a:pt x="390144" y="780288"/>
                  </a:cubicBezTo>
                  <a:cubicBezTo>
                    <a:pt x="174625" y="780288"/>
                    <a:pt x="0" y="605663"/>
                    <a:pt x="0" y="390144"/>
                  </a:cubicBezTo>
                  <a:close/>
                </a:path>
              </a:pathLst>
            </a:custGeom>
            <a:solidFill>
              <a:srgbClr val="FE8637"/>
            </a:solidFill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79120" y="348192"/>
            <a:ext cx="7782560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 spc="-12">
                <a:solidFill>
                  <a:srgbClr val="0070C0"/>
                </a:solidFill>
                <a:latin typeface="Montserrat"/>
              </a:rPr>
              <a:t>Canva</a:t>
            </a:r>
          </a:p>
          <a:p>
            <a:pPr algn="ctr">
              <a:lnSpc>
                <a:spcPts val="4095"/>
              </a:lnSpc>
            </a:pPr>
            <a:endParaRPr lang="en-US" sz="3413" spc="-12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0660" y="769944"/>
            <a:ext cx="3964781" cy="59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spc="-7">
                <a:solidFill>
                  <a:srgbClr val="000000"/>
                </a:solidFill>
                <a:latin typeface="Montserrat"/>
              </a:rPr>
              <a:t>Графики</a:t>
            </a:r>
          </a:p>
          <a:p>
            <a:pPr marL="219637" lvl="1" indent="-109818" algn="just">
              <a:lnSpc>
                <a:spcPts val="2047"/>
              </a:lnSpc>
            </a:pPr>
            <a:r>
              <a:rPr lang="en-US" sz="1706" spc="-6">
                <a:solidFill>
                  <a:srgbClr val="000000"/>
                </a:solidFill>
                <a:latin typeface="Montserrat"/>
              </a:rPr>
              <a:t>	</a:t>
            </a:r>
          </a:p>
        </p:txBody>
      </p:sp>
      <p:sp>
        <p:nvSpPr>
          <p:cNvPr id="17" name="Freeform 17"/>
          <p:cNvSpPr/>
          <p:nvPr/>
        </p:nvSpPr>
        <p:spPr>
          <a:xfrm rot="-527653">
            <a:off x="4426646" y="1342905"/>
            <a:ext cx="3721511" cy="1946412"/>
          </a:xfrm>
          <a:custGeom>
            <a:avLst/>
            <a:gdLst/>
            <a:ahLst/>
            <a:cxnLst/>
            <a:rect l="l" t="t" r="r" b="b"/>
            <a:pathLst>
              <a:path w="3721511" h="1946412">
                <a:moveTo>
                  <a:pt x="0" y="0"/>
                </a:moveTo>
                <a:lnTo>
                  <a:pt x="3721512" y="0"/>
                </a:lnTo>
                <a:lnTo>
                  <a:pt x="3721512" y="1946412"/>
                </a:lnTo>
                <a:lnTo>
                  <a:pt x="0" y="1946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74" b="-377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8" name="Freeform 18"/>
          <p:cNvSpPr/>
          <p:nvPr/>
        </p:nvSpPr>
        <p:spPr>
          <a:xfrm rot="-804634">
            <a:off x="575508" y="1424942"/>
            <a:ext cx="3255365" cy="1644864"/>
          </a:xfrm>
          <a:custGeom>
            <a:avLst/>
            <a:gdLst/>
            <a:ahLst/>
            <a:cxnLst/>
            <a:rect l="l" t="t" r="r" b="b"/>
            <a:pathLst>
              <a:path w="3255365" h="1644864">
                <a:moveTo>
                  <a:pt x="0" y="0"/>
                </a:moveTo>
                <a:lnTo>
                  <a:pt x="3255366" y="0"/>
                </a:lnTo>
                <a:lnTo>
                  <a:pt x="3255366" y="1644864"/>
                </a:lnTo>
                <a:lnTo>
                  <a:pt x="0" y="16448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662" b="-5662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9" name="Freeform 19"/>
          <p:cNvSpPr/>
          <p:nvPr/>
        </p:nvSpPr>
        <p:spPr>
          <a:xfrm rot="-1322897">
            <a:off x="411727" y="3518373"/>
            <a:ext cx="3814679" cy="1507388"/>
          </a:xfrm>
          <a:custGeom>
            <a:avLst/>
            <a:gdLst/>
            <a:ahLst/>
            <a:cxnLst/>
            <a:rect l="l" t="t" r="r" b="b"/>
            <a:pathLst>
              <a:path w="3814679" h="1507388">
                <a:moveTo>
                  <a:pt x="0" y="0"/>
                </a:moveTo>
                <a:lnTo>
                  <a:pt x="3814679" y="0"/>
                </a:lnTo>
                <a:lnTo>
                  <a:pt x="3814679" y="1507388"/>
                </a:lnTo>
                <a:lnTo>
                  <a:pt x="0" y="1507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1174" b="-21174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0" name="Freeform 20"/>
          <p:cNvSpPr/>
          <p:nvPr/>
        </p:nvSpPr>
        <p:spPr>
          <a:xfrm rot="1335690">
            <a:off x="4914150" y="3539776"/>
            <a:ext cx="3693038" cy="2079052"/>
          </a:xfrm>
          <a:custGeom>
            <a:avLst/>
            <a:gdLst/>
            <a:ahLst/>
            <a:cxnLst/>
            <a:rect l="l" t="t" r="r" b="b"/>
            <a:pathLst>
              <a:path w="3693038" h="2079052">
                <a:moveTo>
                  <a:pt x="0" y="0"/>
                </a:moveTo>
                <a:lnTo>
                  <a:pt x="3693038" y="0"/>
                </a:lnTo>
                <a:lnTo>
                  <a:pt x="3693038" y="2079052"/>
                </a:lnTo>
                <a:lnTo>
                  <a:pt x="0" y="20790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82"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21" name="Freeform 21"/>
          <p:cNvSpPr/>
          <p:nvPr/>
        </p:nvSpPr>
        <p:spPr>
          <a:xfrm rot="-414977">
            <a:off x="2070917" y="4770714"/>
            <a:ext cx="3304419" cy="2073830"/>
          </a:xfrm>
          <a:custGeom>
            <a:avLst/>
            <a:gdLst/>
            <a:ahLst/>
            <a:cxnLst/>
            <a:rect l="l" t="t" r="r" b="b"/>
            <a:pathLst>
              <a:path w="3304419" h="2073830">
                <a:moveTo>
                  <a:pt x="0" y="0"/>
                </a:moveTo>
                <a:lnTo>
                  <a:pt x="3304420" y="0"/>
                </a:lnTo>
                <a:lnTo>
                  <a:pt x="3304420" y="2073830"/>
                </a:lnTo>
                <a:lnTo>
                  <a:pt x="0" y="20738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786" r="-5786"/>
            </a:stretch>
          </a:blipFill>
        </p:spPr>
        <p:txBody>
          <a:bodyPr/>
          <a:lstStyle/>
          <a:p>
            <a:endParaRPr lang="bg-BG"/>
          </a:p>
        </p:txBody>
      </p:sp>
      <p:pic>
        <p:nvPicPr>
          <p:cNvPr id="22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7DE2559-4E0F-D8FE-7A13-D39BE2D56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5" y="152400"/>
            <a:ext cx="2443985" cy="512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548</Words>
  <Application>Microsoft Office PowerPoint</Application>
  <PresentationFormat>По избор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1" baseType="lpstr">
      <vt:lpstr>Calibri</vt:lpstr>
      <vt:lpstr>Montserrat Bold</vt:lpstr>
      <vt:lpstr>Montserrat Medium</vt:lpstr>
      <vt:lpstr>Montserrat</vt:lpstr>
      <vt:lpstr>Arial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 Microsoft PowerPoint Presentation.pptx</dc:title>
  <dc:creator>Admin LHT</dc:creator>
  <cp:lastModifiedBy>Мария К. Грозева</cp:lastModifiedBy>
  <cp:revision>8</cp:revision>
  <dcterms:created xsi:type="dcterms:W3CDTF">2006-08-16T00:00:00Z</dcterms:created>
  <dcterms:modified xsi:type="dcterms:W3CDTF">2024-01-05T06:39:00Z</dcterms:modified>
  <dc:identifier>DAFtA2y34sM</dc:identifier>
</cp:coreProperties>
</file>